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handoutMasterIdLst>
    <p:handoutMasterId r:id="rId19"/>
  </p:handoutMasterIdLst>
  <p:sldIdLst>
    <p:sldId id="277" r:id="rId3"/>
    <p:sldId id="278" r:id="rId4"/>
    <p:sldId id="280" r:id="rId5"/>
    <p:sldId id="297" r:id="rId6"/>
    <p:sldId id="281" r:id="rId7"/>
    <p:sldId id="298" r:id="rId8"/>
    <p:sldId id="282" r:id="rId9"/>
    <p:sldId id="299" r:id="rId10"/>
    <p:sldId id="300" r:id="rId11"/>
    <p:sldId id="284" r:id="rId12"/>
    <p:sldId id="285" r:id="rId13"/>
    <p:sldId id="302" r:id="rId14"/>
    <p:sldId id="303" r:id="rId15"/>
    <p:sldId id="287" r:id="rId16"/>
    <p:sldId id="288" r:id="rId17"/>
    <p:sldId id="290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D03600"/>
    <a:srgbClr val="F0BBA8"/>
    <a:srgbClr val="37C7C4"/>
    <a:srgbClr val="0F1459"/>
    <a:srgbClr val="278D8B"/>
    <a:srgbClr val="0A0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DB06CD-7FE3-4AC6-8B7E-6FFDAE13ADD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824F3F-A666-43A0-B458-64E8AC00524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wmf>
</file>

<file path=ppt/media/image8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Template/Home.shtml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9" b="8102"/>
          <a:stretch>
            <a:fillRect/>
          </a:stretch>
        </p:blipFill>
        <p:spPr>
          <a:xfrm>
            <a:off x="0" y="-57150"/>
            <a:ext cx="12192000" cy="6915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9" b="8102"/>
          <a:stretch>
            <a:fillRect/>
          </a:stretch>
        </p:blipFill>
        <p:spPr>
          <a:xfrm>
            <a:off x="0" y="-57150"/>
            <a:ext cx="12192000" cy="6915150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 flipH="1">
            <a:off x="914400" y="952500"/>
            <a:ext cx="3657600" cy="0"/>
          </a:xfrm>
          <a:prstGeom prst="line">
            <a:avLst/>
          </a:prstGeom>
          <a:ln>
            <a:solidFill>
              <a:schemeClr val="bg1">
                <a:alpha val="60000"/>
              </a:schemeClr>
            </a:solidFill>
            <a:tailEnd type="oval" w="med" len="med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六角星 9"/>
          <p:cNvSpPr/>
          <p:nvPr userDrawn="1"/>
        </p:nvSpPr>
        <p:spPr>
          <a:xfrm>
            <a:off x="540544" y="817959"/>
            <a:ext cx="269081" cy="269081"/>
          </a:xfrm>
          <a:prstGeom prst="star6">
            <a:avLst/>
          </a:prstGeom>
          <a:solidFill>
            <a:schemeClr val="bg1">
              <a:alpha val="6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9" b="8102"/>
          <a:stretch>
            <a:fillRect/>
          </a:stretch>
        </p:blipFill>
        <p:spPr>
          <a:xfrm>
            <a:off x="0" y="-57150"/>
            <a:ext cx="12192000" cy="6915150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 flipH="1">
            <a:off x="914400" y="952500"/>
            <a:ext cx="3657600" cy="0"/>
          </a:xfrm>
          <a:prstGeom prst="line">
            <a:avLst/>
          </a:prstGeom>
          <a:ln>
            <a:solidFill>
              <a:schemeClr val="bg1">
                <a:alpha val="60000"/>
              </a:schemeClr>
            </a:solidFill>
            <a:tailEnd type="oval" w="med" len="med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六角星 7"/>
          <p:cNvSpPr/>
          <p:nvPr userDrawn="1"/>
        </p:nvSpPr>
        <p:spPr>
          <a:xfrm>
            <a:off x="540544" y="817959"/>
            <a:ext cx="269081" cy="269081"/>
          </a:xfrm>
          <a:prstGeom prst="star6">
            <a:avLst/>
          </a:prstGeom>
          <a:solidFill>
            <a:schemeClr val="bg1">
              <a:alpha val="6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0" y="538932"/>
            <a:ext cx="1371600" cy="333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添加副标题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933450" y="493304"/>
            <a:ext cx="1549400" cy="419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添加标题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9" b="8102"/>
          <a:stretch>
            <a:fillRect/>
          </a:stretch>
        </p:blipFill>
        <p:spPr>
          <a:xfrm>
            <a:off x="0" y="-57150"/>
            <a:ext cx="12192000" cy="6915150"/>
          </a:xfrm>
          <a:prstGeom prst="rect">
            <a:avLst/>
          </a:prstGeom>
        </p:spPr>
      </p:pic>
      <p:sp>
        <p:nvSpPr>
          <p:cNvPr id="6" name="等腰三角形 5"/>
          <p:cNvSpPr/>
          <p:nvPr userDrawn="1"/>
        </p:nvSpPr>
        <p:spPr>
          <a:xfrm>
            <a:off x="4012442" y="1596788"/>
            <a:ext cx="3971498" cy="3423705"/>
          </a:xfrm>
          <a:prstGeom prst="triangle">
            <a:avLst/>
          </a:prstGeom>
          <a:noFill/>
          <a:ln w="1270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5357813" y="3500438"/>
            <a:ext cx="11858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1"/>
          <p:cNvSpPr>
            <a:spLocks noGrp="1"/>
          </p:cNvSpPr>
          <p:nvPr>
            <p:ph type="title" hasCustomPrompt="1"/>
          </p:nvPr>
        </p:nvSpPr>
        <p:spPr>
          <a:xfrm>
            <a:off x="5100462" y="3835939"/>
            <a:ext cx="1879600" cy="507462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添加标题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9" b="8102"/>
          <a:stretch>
            <a:fillRect/>
          </a:stretch>
        </p:blipFill>
        <p:spPr>
          <a:xfrm>
            <a:off x="0" y="-57150"/>
            <a:ext cx="12192000" cy="6915150"/>
          </a:xfrm>
          <a:prstGeom prst="rect">
            <a:avLst/>
          </a:prstGeom>
        </p:spPr>
      </p:pic>
      <p:grpSp>
        <p:nvGrpSpPr>
          <p:cNvPr id="8" name="组合 7"/>
          <p:cNvGrpSpPr/>
          <p:nvPr userDrawn="1"/>
        </p:nvGrpSpPr>
        <p:grpSpPr>
          <a:xfrm>
            <a:off x="-1" y="-7448"/>
            <a:ext cx="12187589" cy="6865447"/>
            <a:chOff x="0" y="-7447"/>
            <a:chExt cx="9144002" cy="5150950"/>
          </a:xfrm>
        </p:grpSpPr>
        <p:cxnSp>
          <p:nvCxnSpPr>
            <p:cNvPr id="9" name="直线连接符 2"/>
            <p:cNvCxnSpPr/>
            <p:nvPr/>
          </p:nvCxnSpPr>
          <p:spPr>
            <a:xfrm>
              <a:off x="0" y="2"/>
              <a:ext cx="1396002" cy="326291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连接符 3"/>
            <p:cNvCxnSpPr/>
            <p:nvPr/>
          </p:nvCxnSpPr>
          <p:spPr>
            <a:xfrm flipV="1">
              <a:off x="732051" y="326292"/>
              <a:ext cx="663953" cy="909696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连接符 4"/>
            <p:cNvCxnSpPr/>
            <p:nvPr/>
          </p:nvCxnSpPr>
          <p:spPr>
            <a:xfrm>
              <a:off x="2" y="0"/>
              <a:ext cx="732049" cy="123598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连接符 5"/>
            <p:cNvCxnSpPr/>
            <p:nvPr/>
          </p:nvCxnSpPr>
          <p:spPr>
            <a:xfrm>
              <a:off x="2" y="1693190"/>
              <a:ext cx="1975651" cy="389395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连接符 6"/>
            <p:cNvCxnSpPr/>
            <p:nvPr/>
          </p:nvCxnSpPr>
          <p:spPr>
            <a:xfrm flipV="1">
              <a:off x="1396004" y="2"/>
              <a:ext cx="1205861" cy="326291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连接符 7"/>
            <p:cNvCxnSpPr/>
            <p:nvPr/>
          </p:nvCxnSpPr>
          <p:spPr>
            <a:xfrm flipV="1">
              <a:off x="1975652" y="0"/>
              <a:ext cx="626211" cy="2082582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连接符 8"/>
            <p:cNvCxnSpPr/>
            <p:nvPr/>
          </p:nvCxnSpPr>
          <p:spPr>
            <a:xfrm flipH="1" flipV="1">
              <a:off x="1396003" y="326292"/>
              <a:ext cx="579648" cy="175629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线连接符 9"/>
            <p:cNvCxnSpPr/>
            <p:nvPr/>
          </p:nvCxnSpPr>
          <p:spPr>
            <a:xfrm>
              <a:off x="732049" y="1235988"/>
              <a:ext cx="1243602" cy="846594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连接符 10"/>
            <p:cNvCxnSpPr/>
            <p:nvPr/>
          </p:nvCxnSpPr>
          <p:spPr>
            <a:xfrm flipV="1">
              <a:off x="573293" y="2082586"/>
              <a:ext cx="1402359" cy="898133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1"/>
            <p:cNvCxnSpPr/>
            <p:nvPr/>
          </p:nvCxnSpPr>
          <p:spPr>
            <a:xfrm>
              <a:off x="6676643" y="3311124"/>
              <a:ext cx="1561117" cy="27808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2"/>
            <p:cNvCxnSpPr/>
            <p:nvPr/>
          </p:nvCxnSpPr>
          <p:spPr>
            <a:xfrm flipH="1">
              <a:off x="1975651" y="1693189"/>
              <a:ext cx="1058384" cy="389396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连接符 13"/>
            <p:cNvCxnSpPr/>
            <p:nvPr/>
          </p:nvCxnSpPr>
          <p:spPr>
            <a:xfrm>
              <a:off x="2601864" y="0"/>
              <a:ext cx="432172" cy="169318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连接符 14"/>
            <p:cNvCxnSpPr/>
            <p:nvPr/>
          </p:nvCxnSpPr>
          <p:spPr>
            <a:xfrm>
              <a:off x="574727" y="2980718"/>
              <a:ext cx="1321545" cy="39684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15"/>
            <p:cNvCxnSpPr/>
            <p:nvPr/>
          </p:nvCxnSpPr>
          <p:spPr>
            <a:xfrm flipH="1">
              <a:off x="1896273" y="2082586"/>
              <a:ext cx="79378" cy="1287527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16"/>
            <p:cNvCxnSpPr/>
            <p:nvPr/>
          </p:nvCxnSpPr>
          <p:spPr>
            <a:xfrm>
              <a:off x="0" y="2980719"/>
              <a:ext cx="573294" cy="1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连接符 17"/>
            <p:cNvCxnSpPr/>
            <p:nvPr/>
          </p:nvCxnSpPr>
          <p:spPr>
            <a:xfrm>
              <a:off x="2" y="1693190"/>
              <a:ext cx="573293" cy="1287529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线连接符 18"/>
            <p:cNvCxnSpPr/>
            <p:nvPr/>
          </p:nvCxnSpPr>
          <p:spPr>
            <a:xfrm flipV="1">
              <a:off x="2" y="1235988"/>
              <a:ext cx="732049" cy="45720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连接符 19"/>
            <p:cNvCxnSpPr/>
            <p:nvPr/>
          </p:nvCxnSpPr>
          <p:spPr>
            <a:xfrm>
              <a:off x="8237761" y="3589204"/>
              <a:ext cx="906241" cy="1554296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0"/>
            <p:cNvCxnSpPr/>
            <p:nvPr/>
          </p:nvCxnSpPr>
          <p:spPr>
            <a:xfrm flipV="1">
              <a:off x="8237758" y="1587364"/>
              <a:ext cx="906242" cy="200184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连接符 21"/>
            <p:cNvCxnSpPr/>
            <p:nvPr/>
          </p:nvCxnSpPr>
          <p:spPr>
            <a:xfrm>
              <a:off x="7496890" y="2151760"/>
              <a:ext cx="740870" cy="1437444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66"/>
            <p:cNvCxnSpPr/>
            <p:nvPr/>
          </p:nvCxnSpPr>
          <p:spPr>
            <a:xfrm>
              <a:off x="2601864" y="2"/>
              <a:ext cx="1658135" cy="1084699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线连接符 67"/>
            <p:cNvCxnSpPr/>
            <p:nvPr/>
          </p:nvCxnSpPr>
          <p:spPr>
            <a:xfrm flipV="1">
              <a:off x="3448569" y="1084699"/>
              <a:ext cx="811428" cy="15129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连接符 68"/>
            <p:cNvCxnSpPr/>
            <p:nvPr/>
          </p:nvCxnSpPr>
          <p:spPr>
            <a:xfrm>
              <a:off x="2601864" y="2"/>
              <a:ext cx="846706" cy="1228541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线连接符 69"/>
            <p:cNvCxnSpPr/>
            <p:nvPr/>
          </p:nvCxnSpPr>
          <p:spPr>
            <a:xfrm>
              <a:off x="3034037" y="1685743"/>
              <a:ext cx="1975651" cy="389395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线连接符 70"/>
            <p:cNvCxnSpPr/>
            <p:nvPr/>
          </p:nvCxnSpPr>
          <p:spPr>
            <a:xfrm flipV="1">
              <a:off x="4259999" y="-7444"/>
              <a:ext cx="1375901" cy="1092145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线连接符 71"/>
            <p:cNvCxnSpPr/>
            <p:nvPr/>
          </p:nvCxnSpPr>
          <p:spPr>
            <a:xfrm flipV="1">
              <a:off x="5009687" y="-7447"/>
              <a:ext cx="626211" cy="2082582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线连接符 72"/>
            <p:cNvCxnSpPr/>
            <p:nvPr/>
          </p:nvCxnSpPr>
          <p:spPr>
            <a:xfrm flipH="1" flipV="1">
              <a:off x="4259999" y="1084701"/>
              <a:ext cx="749689" cy="990436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线连接符 73"/>
            <p:cNvCxnSpPr/>
            <p:nvPr/>
          </p:nvCxnSpPr>
          <p:spPr>
            <a:xfrm>
              <a:off x="3448571" y="1235990"/>
              <a:ext cx="1561117" cy="839146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连接符 74"/>
            <p:cNvCxnSpPr/>
            <p:nvPr/>
          </p:nvCxnSpPr>
          <p:spPr>
            <a:xfrm flipV="1">
              <a:off x="3607328" y="2075139"/>
              <a:ext cx="1402359" cy="898133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线连接符 75"/>
            <p:cNvCxnSpPr/>
            <p:nvPr/>
          </p:nvCxnSpPr>
          <p:spPr>
            <a:xfrm flipH="1">
              <a:off x="5009686" y="1685743"/>
              <a:ext cx="1058384" cy="389396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连接符 76"/>
            <p:cNvCxnSpPr/>
            <p:nvPr/>
          </p:nvCxnSpPr>
          <p:spPr>
            <a:xfrm>
              <a:off x="5635899" y="-7447"/>
              <a:ext cx="432172" cy="169318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线连接符 77"/>
            <p:cNvCxnSpPr/>
            <p:nvPr/>
          </p:nvCxnSpPr>
          <p:spPr>
            <a:xfrm flipH="1" flipV="1">
              <a:off x="1975653" y="2082586"/>
              <a:ext cx="1633111" cy="890687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线连接符 78"/>
            <p:cNvCxnSpPr/>
            <p:nvPr/>
          </p:nvCxnSpPr>
          <p:spPr>
            <a:xfrm flipH="1">
              <a:off x="4260000" y="326294"/>
              <a:ext cx="95536" cy="758407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连接符 79"/>
            <p:cNvCxnSpPr/>
            <p:nvPr/>
          </p:nvCxnSpPr>
          <p:spPr>
            <a:xfrm flipV="1">
              <a:off x="1896274" y="2973273"/>
              <a:ext cx="1711057" cy="404287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线连接符 80"/>
            <p:cNvCxnSpPr/>
            <p:nvPr/>
          </p:nvCxnSpPr>
          <p:spPr>
            <a:xfrm>
              <a:off x="3034037" y="1685743"/>
              <a:ext cx="573293" cy="1287529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81"/>
            <p:cNvCxnSpPr/>
            <p:nvPr/>
          </p:nvCxnSpPr>
          <p:spPr>
            <a:xfrm flipV="1">
              <a:off x="3034035" y="1235991"/>
              <a:ext cx="414534" cy="449752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线连接符 90"/>
            <p:cNvCxnSpPr/>
            <p:nvPr/>
          </p:nvCxnSpPr>
          <p:spPr>
            <a:xfrm flipH="1">
              <a:off x="5741737" y="1693190"/>
              <a:ext cx="326335" cy="1617935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线连接符 91"/>
            <p:cNvCxnSpPr/>
            <p:nvPr/>
          </p:nvCxnSpPr>
          <p:spPr>
            <a:xfrm flipH="1" flipV="1">
              <a:off x="5635900" y="0"/>
              <a:ext cx="1616497" cy="478692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线连接符 92"/>
            <p:cNvCxnSpPr/>
            <p:nvPr/>
          </p:nvCxnSpPr>
          <p:spPr>
            <a:xfrm>
              <a:off x="5009688" y="2075135"/>
              <a:ext cx="732049" cy="123598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93"/>
            <p:cNvCxnSpPr/>
            <p:nvPr/>
          </p:nvCxnSpPr>
          <p:spPr>
            <a:xfrm flipH="1" flipV="1">
              <a:off x="1" y="2973270"/>
              <a:ext cx="574726" cy="79231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线连接符 94"/>
            <p:cNvCxnSpPr/>
            <p:nvPr/>
          </p:nvCxnSpPr>
          <p:spPr>
            <a:xfrm flipV="1">
              <a:off x="7252397" y="0"/>
              <a:ext cx="985363" cy="48943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线连接符 95"/>
            <p:cNvCxnSpPr/>
            <p:nvPr/>
          </p:nvCxnSpPr>
          <p:spPr>
            <a:xfrm flipV="1">
              <a:off x="7690926" y="0"/>
              <a:ext cx="546832" cy="123598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96"/>
            <p:cNvCxnSpPr/>
            <p:nvPr/>
          </p:nvCxnSpPr>
          <p:spPr>
            <a:xfrm flipH="1" flipV="1">
              <a:off x="7108818" y="0"/>
              <a:ext cx="143579" cy="478692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线连接符 97"/>
            <p:cNvCxnSpPr/>
            <p:nvPr/>
          </p:nvCxnSpPr>
          <p:spPr>
            <a:xfrm flipV="1">
              <a:off x="6068071" y="478694"/>
              <a:ext cx="1184325" cy="1214497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线连接符 98"/>
            <p:cNvCxnSpPr/>
            <p:nvPr/>
          </p:nvCxnSpPr>
          <p:spPr>
            <a:xfrm flipV="1">
              <a:off x="573294" y="3370113"/>
              <a:ext cx="1322980" cy="39546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连接符 99"/>
            <p:cNvCxnSpPr/>
            <p:nvPr/>
          </p:nvCxnSpPr>
          <p:spPr>
            <a:xfrm flipH="1" flipV="1">
              <a:off x="7252396" y="489440"/>
              <a:ext cx="438530" cy="739103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100"/>
            <p:cNvCxnSpPr/>
            <p:nvPr/>
          </p:nvCxnSpPr>
          <p:spPr>
            <a:xfrm flipV="1">
              <a:off x="6068070" y="1235988"/>
              <a:ext cx="1622856" cy="45720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线连接符 101"/>
            <p:cNvCxnSpPr/>
            <p:nvPr/>
          </p:nvCxnSpPr>
          <p:spPr>
            <a:xfrm flipH="1" flipV="1">
              <a:off x="1896275" y="3377560"/>
              <a:ext cx="961365" cy="793682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线连接符 102"/>
            <p:cNvCxnSpPr/>
            <p:nvPr/>
          </p:nvCxnSpPr>
          <p:spPr>
            <a:xfrm flipH="1">
              <a:off x="573294" y="2973270"/>
              <a:ext cx="1435" cy="79231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103"/>
            <p:cNvCxnSpPr/>
            <p:nvPr/>
          </p:nvCxnSpPr>
          <p:spPr>
            <a:xfrm>
              <a:off x="3607329" y="2993390"/>
              <a:ext cx="2134408" cy="317733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线连接符 104"/>
            <p:cNvCxnSpPr/>
            <p:nvPr/>
          </p:nvCxnSpPr>
          <p:spPr>
            <a:xfrm flipH="1">
              <a:off x="2857640" y="2973270"/>
              <a:ext cx="749689" cy="119797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线连接符 105"/>
            <p:cNvCxnSpPr/>
            <p:nvPr/>
          </p:nvCxnSpPr>
          <p:spPr>
            <a:xfrm flipV="1">
              <a:off x="2857638" y="4171242"/>
              <a:ext cx="1322980" cy="1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132"/>
            <p:cNvCxnSpPr/>
            <p:nvPr/>
          </p:nvCxnSpPr>
          <p:spPr>
            <a:xfrm>
              <a:off x="6068072" y="1693191"/>
              <a:ext cx="608571" cy="1617934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线连接符 133"/>
            <p:cNvCxnSpPr/>
            <p:nvPr/>
          </p:nvCxnSpPr>
          <p:spPr>
            <a:xfrm flipV="1">
              <a:off x="6676641" y="2151760"/>
              <a:ext cx="820248" cy="1159364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线连接符 134"/>
            <p:cNvCxnSpPr/>
            <p:nvPr/>
          </p:nvCxnSpPr>
          <p:spPr>
            <a:xfrm>
              <a:off x="5741736" y="3311123"/>
              <a:ext cx="934906" cy="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135"/>
            <p:cNvCxnSpPr/>
            <p:nvPr/>
          </p:nvCxnSpPr>
          <p:spPr>
            <a:xfrm flipV="1">
              <a:off x="8237761" y="3311123"/>
              <a:ext cx="906241" cy="278082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线连接符 136"/>
            <p:cNvCxnSpPr/>
            <p:nvPr/>
          </p:nvCxnSpPr>
          <p:spPr>
            <a:xfrm flipV="1">
              <a:off x="7496891" y="1235990"/>
              <a:ext cx="194037" cy="915771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线连接符 137"/>
            <p:cNvCxnSpPr/>
            <p:nvPr/>
          </p:nvCxnSpPr>
          <p:spPr>
            <a:xfrm flipV="1">
              <a:off x="7496891" y="1587364"/>
              <a:ext cx="1647111" cy="564396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线连接符 138"/>
            <p:cNvCxnSpPr/>
            <p:nvPr/>
          </p:nvCxnSpPr>
          <p:spPr>
            <a:xfrm flipH="1" flipV="1">
              <a:off x="6068071" y="1693192"/>
              <a:ext cx="1428818" cy="45857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线连接符 139"/>
            <p:cNvCxnSpPr/>
            <p:nvPr/>
          </p:nvCxnSpPr>
          <p:spPr>
            <a:xfrm flipV="1">
              <a:off x="4180620" y="3311126"/>
              <a:ext cx="1561117" cy="860117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线连接符 140"/>
            <p:cNvCxnSpPr/>
            <p:nvPr/>
          </p:nvCxnSpPr>
          <p:spPr>
            <a:xfrm flipH="1" flipV="1">
              <a:off x="5741736" y="3311126"/>
              <a:ext cx="493913" cy="1592067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线连接符 141"/>
            <p:cNvCxnSpPr/>
            <p:nvPr/>
          </p:nvCxnSpPr>
          <p:spPr>
            <a:xfrm>
              <a:off x="8237761" y="0"/>
              <a:ext cx="906241" cy="1587364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线连接符 142"/>
            <p:cNvCxnSpPr/>
            <p:nvPr/>
          </p:nvCxnSpPr>
          <p:spPr>
            <a:xfrm>
              <a:off x="7690926" y="1235990"/>
              <a:ext cx="1453074" cy="351375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线连接符 143"/>
            <p:cNvCxnSpPr/>
            <p:nvPr/>
          </p:nvCxnSpPr>
          <p:spPr>
            <a:xfrm flipH="1">
              <a:off x="1825713" y="3370113"/>
              <a:ext cx="70560" cy="1471349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线连接符 144"/>
            <p:cNvCxnSpPr/>
            <p:nvPr/>
          </p:nvCxnSpPr>
          <p:spPr>
            <a:xfrm>
              <a:off x="573294" y="3765580"/>
              <a:ext cx="1252421" cy="107588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线连接符 145"/>
            <p:cNvCxnSpPr/>
            <p:nvPr/>
          </p:nvCxnSpPr>
          <p:spPr>
            <a:xfrm flipV="1">
              <a:off x="1825715" y="4171240"/>
              <a:ext cx="1031925" cy="67022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线连接符 146"/>
            <p:cNvCxnSpPr/>
            <p:nvPr/>
          </p:nvCxnSpPr>
          <p:spPr>
            <a:xfrm flipH="1">
              <a:off x="2" y="3765582"/>
              <a:ext cx="573291" cy="529121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147"/>
            <p:cNvCxnSpPr/>
            <p:nvPr/>
          </p:nvCxnSpPr>
          <p:spPr>
            <a:xfrm flipH="1" flipV="1">
              <a:off x="3607330" y="2993392"/>
              <a:ext cx="573290" cy="117785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线连接符 193"/>
            <p:cNvCxnSpPr/>
            <p:nvPr/>
          </p:nvCxnSpPr>
          <p:spPr>
            <a:xfrm>
              <a:off x="4180618" y="4171242"/>
              <a:ext cx="2055030" cy="73195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线连接符 196"/>
            <p:cNvCxnSpPr/>
            <p:nvPr/>
          </p:nvCxnSpPr>
          <p:spPr>
            <a:xfrm flipH="1">
              <a:off x="5971052" y="4903193"/>
              <a:ext cx="264597" cy="240309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197"/>
            <p:cNvCxnSpPr/>
            <p:nvPr/>
          </p:nvCxnSpPr>
          <p:spPr>
            <a:xfrm flipH="1">
              <a:off x="6235650" y="3311126"/>
              <a:ext cx="440992" cy="1592067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线连接符 198"/>
            <p:cNvCxnSpPr/>
            <p:nvPr/>
          </p:nvCxnSpPr>
          <p:spPr>
            <a:xfrm flipH="1" flipV="1">
              <a:off x="6235651" y="4903193"/>
              <a:ext cx="1528298" cy="240309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线连接符 199"/>
            <p:cNvCxnSpPr/>
            <p:nvPr/>
          </p:nvCxnSpPr>
          <p:spPr>
            <a:xfrm flipH="1">
              <a:off x="7763949" y="3589204"/>
              <a:ext cx="473812" cy="1554296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线连接符 200"/>
            <p:cNvCxnSpPr/>
            <p:nvPr/>
          </p:nvCxnSpPr>
          <p:spPr>
            <a:xfrm>
              <a:off x="6676641" y="3311124"/>
              <a:ext cx="1087306" cy="1832376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线连接符 213"/>
            <p:cNvCxnSpPr/>
            <p:nvPr/>
          </p:nvCxnSpPr>
          <p:spPr>
            <a:xfrm flipH="1" flipV="1">
              <a:off x="573293" y="3765583"/>
              <a:ext cx="560196" cy="1377919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线连接符 214"/>
            <p:cNvCxnSpPr/>
            <p:nvPr/>
          </p:nvCxnSpPr>
          <p:spPr>
            <a:xfrm flipH="1" flipV="1">
              <a:off x="2857639" y="4171243"/>
              <a:ext cx="590930" cy="972259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215"/>
            <p:cNvCxnSpPr/>
            <p:nvPr/>
          </p:nvCxnSpPr>
          <p:spPr>
            <a:xfrm flipH="1" flipV="1">
              <a:off x="3" y="4294702"/>
              <a:ext cx="1133488" cy="84879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线连接符 234"/>
            <p:cNvCxnSpPr/>
            <p:nvPr/>
          </p:nvCxnSpPr>
          <p:spPr>
            <a:xfrm flipV="1">
              <a:off x="3448571" y="4171243"/>
              <a:ext cx="732049" cy="97226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线连接符 235"/>
            <p:cNvCxnSpPr/>
            <p:nvPr/>
          </p:nvCxnSpPr>
          <p:spPr>
            <a:xfrm>
              <a:off x="1825713" y="4841460"/>
              <a:ext cx="1622856" cy="30204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线连接符 236"/>
            <p:cNvCxnSpPr/>
            <p:nvPr/>
          </p:nvCxnSpPr>
          <p:spPr>
            <a:xfrm flipH="1">
              <a:off x="1133491" y="4841462"/>
              <a:ext cx="692222" cy="302041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线连接符 246"/>
            <p:cNvCxnSpPr/>
            <p:nvPr/>
          </p:nvCxnSpPr>
          <p:spPr>
            <a:xfrm>
              <a:off x="4544450" y="4903193"/>
              <a:ext cx="1426602" cy="240309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线连接符 247"/>
            <p:cNvCxnSpPr/>
            <p:nvPr/>
          </p:nvCxnSpPr>
          <p:spPr>
            <a:xfrm flipV="1">
              <a:off x="3448571" y="4903192"/>
              <a:ext cx="1095881" cy="24030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248"/>
            <p:cNvCxnSpPr/>
            <p:nvPr/>
          </p:nvCxnSpPr>
          <p:spPr>
            <a:xfrm flipH="1" flipV="1">
              <a:off x="4180619" y="4171242"/>
              <a:ext cx="363831" cy="73195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259"/>
            <p:cNvCxnSpPr/>
            <p:nvPr/>
          </p:nvCxnSpPr>
          <p:spPr>
            <a:xfrm flipV="1">
              <a:off x="4355535" y="3"/>
              <a:ext cx="1280362" cy="32629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270"/>
            <p:cNvCxnSpPr/>
            <p:nvPr/>
          </p:nvCxnSpPr>
          <p:spPr>
            <a:xfrm flipH="1" flipV="1">
              <a:off x="2601866" y="4"/>
              <a:ext cx="1753671" cy="326288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282"/>
            <p:cNvCxnSpPr/>
            <p:nvPr/>
          </p:nvCxnSpPr>
          <p:spPr>
            <a:xfrm flipV="1">
              <a:off x="4544450" y="4903193"/>
              <a:ext cx="1691198" cy="1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285"/>
            <p:cNvCxnSpPr/>
            <p:nvPr/>
          </p:nvCxnSpPr>
          <p:spPr>
            <a:xfrm flipH="1" flipV="1">
              <a:off x="1825714" y="4841460"/>
              <a:ext cx="294330" cy="302040"/>
            </a:xfrm>
            <a:prstGeom prst="line">
              <a:avLst/>
            </a:prstGeom>
            <a:ln w="3175" cmpd="sng">
              <a:solidFill>
                <a:schemeClr val="bg1">
                  <a:alpha val="2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椭圆 95"/>
          <p:cNvSpPr/>
          <p:nvPr userDrawn="1"/>
        </p:nvSpPr>
        <p:spPr>
          <a:xfrm>
            <a:off x="3830913" y="1194240"/>
            <a:ext cx="4516071" cy="4516068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97" name="椭圆 96"/>
          <p:cNvSpPr/>
          <p:nvPr userDrawn="1"/>
        </p:nvSpPr>
        <p:spPr>
          <a:xfrm>
            <a:off x="4072787" y="1436117"/>
            <a:ext cx="4032322" cy="4032319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100" name="椭圆 99"/>
          <p:cNvSpPr/>
          <p:nvPr userDrawn="1"/>
        </p:nvSpPr>
        <p:spPr>
          <a:xfrm>
            <a:off x="3981319" y="2073936"/>
            <a:ext cx="326448" cy="326448"/>
          </a:xfrm>
          <a:prstGeom prst="ellipse">
            <a:avLst/>
          </a:prstGeom>
          <a:solidFill>
            <a:schemeClr val="bg1">
              <a:alpha val="96000"/>
            </a:schemeClr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sp>
        <p:nvSpPr>
          <p:cNvPr id="101" name="椭圆 100"/>
          <p:cNvSpPr/>
          <p:nvPr userDrawn="1"/>
        </p:nvSpPr>
        <p:spPr>
          <a:xfrm>
            <a:off x="8161603" y="3743402"/>
            <a:ext cx="326448" cy="326448"/>
          </a:xfrm>
          <a:prstGeom prst="ellipse">
            <a:avLst/>
          </a:prstGeom>
          <a:solidFill>
            <a:schemeClr val="bg1">
              <a:alpha val="96000"/>
            </a:schemeClr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6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标注</a:t>
            </a:r>
            <a:endParaRPr lang="zh-CN" altLang="en-US" sz="186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字体使用 </a:t>
            </a: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行距</a:t>
            </a: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背景图片出处</a:t>
            </a:r>
            <a:endParaRPr lang="zh-CN" altLang="en-US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声明</a:t>
            </a: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英文 </a:t>
            </a:r>
            <a:r>
              <a:rPr lang="en-US" altLang="zh-CN" sz="133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Calibri</a:t>
            </a: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中文 微软雅黑</a:t>
            </a: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正文 </a:t>
            </a:r>
            <a:r>
              <a:rPr lang="en-US" altLang="zh-CN" sz="1335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1.3</a:t>
            </a: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r>
              <a:rPr lang="en-US" altLang="zh-CN" sz="1335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cn.bing.com</a:t>
            </a:r>
            <a:endParaRPr lang="zh-CN" altLang="en-US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互联网是一个开放共享的平台</a:t>
            </a:r>
            <a:endParaRPr lang="zh-CN" altLang="en-US" sz="1335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Office</a:t>
            </a:r>
            <a:r>
              <a:rPr lang="en-US" altLang="zh-CN" sz="133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PLUS</a:t>
            </a:r>
            <a:r>
              <a:rPr lang="en-US" altLang="zh-CN" sz="133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33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部分设计灵感与元素来源于网络</a:t>
            </a:r>
            <a:endParaRPr lang="zh-CN" altLang="en-US" sz="1335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如有建议请联系officeplus@microsoft.com</a:t>
            </a:r>
            <a:endParaRPr lang="en-US" altLang="zh-CN" sz="1335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Light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65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5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</a:t>
            </a:r>
            <a:r>
              <a:rPr kumimoji="1" lang="en-US" altLang="zh-CN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</a:t>
            </a:r>
            <a:r>
              <a: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获取更多优质模板（放映模式</a:t>
            </a:r>
            <a:r>
              <a:rPr kumimoji="1" lang="zh-CN" altLang="en-US" sz="133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kumimoji="1" lang="zh-CN" altLang="en-US" sz="1335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8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7.wmf"/><Relationship Id="rId1" Type="http://schemas.openxmlformats.org/officeDocument/2006/relationships/oleObject" Target="../embeddings/oleObject1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1" Type="http://schemas.openxmlformats.org/officeDocument/2006/relationships/hyperlink" Target="http://office.msn.com.cn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063934" y="3152246"/>
            <a:ext cx="4050030" cy="643890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kumimoji="1"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心有</a:t>
            </a:r>
            <a:r>
              <a:rPr kumimoji="1"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Java,</a:t>
            </a:r>
            <a:r>
              <a:rPr kumimoji="1"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细嗅</a:t>
            </a:r>
            <a:r>
              <a:rPr kumimoji="1" lang="en-US" altLang="zh-CN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Kotlin</a:t>
            </a:r>
            <a:endParaRPr kumimoji="1" lang="en-US" altLang="zh-CN" sz="3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5068570" y="4199255"/>
            <a:ext cx="2054860" cy="643890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 algn="ctr"/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@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杭州定川信息技术公司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--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研发中心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588972" y="2104270"/>
            <a:ext cx="969571" cy="953135"/>
            <a:chOff x="3471636" y="1238202"/>
            <a:chExt cx="1219201" cy="1198534"/>
          </a:xfrm>
        </p:grpSpPr>
        <p:sp>
          <p:nvSpPr>
            <p:cNvPr id="6" name="矩形 5"/>
            <p:cNvSpPr/>
            <p:nvPr/>
          </p:nvSpPr>
          <p:spPr>
            <a:xfrm>
              <a:off x="3471636" y="1242157"/>
              <a:ext cx="1181100" cy="1181100"/>
            </a:xfrm>
            <a:prstGeom prst="rect">
              <a:avLst/>
            </a:prstGeom>
            <a:noFill/>
            <a:ln>
              <a:solidFill>
                <a:srgbClr val="0F145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509737" y="1238202"/>
              <a:ext cx="1181100" cy="11985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</a:rPr>
                <a:t>学习</a:t>
              </a:r>
              <a:endParaRPr lang="zh-CN" altLang="en-US" sz="2800" b="1" dirty="0">
                <a:solidFill>
                  <a:schemeClr val="bg1"/>
                </a:solidFill>
              </a:endParaRPr>
            </a:p>
            <a:p>
              <a:r>
                <a:rPr lang="zh-CN" altLang="en-US" sz="2800" b="1" dirty="0">
                  <a:solidFill>
                    <a:schemeClr val="bg1"/>
                  </a:solidFill>
                </a:rPr>
                <a:t>报告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9" name="图片 8" descr="Sli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91065" y="4538345"/>
            <a:ext cx="2319020" cy="2200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56480" y="3608070"/>
            <a:ext cx="2306320" cy="1268095"/>
          </a:xfrm>
        </p:spPr>
        <p:txBody>
          <a:bodyPr/>
          <a:lstStyle/>
          <a:p>
            <a:pPr algn="ctr"/>
            <a:br>
              <a:rPr lang="zh-CN" altLang="en-US" dirty="0"/>
            </a:br>
            <a:r>
              <a:rPr lang="zh-CN" altLang="en-US" dirty="0"/>
              <a:t>使用感受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614988" y="1828800"/>
            <a:ext cx="9286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solidFill>
                  <a:schemeClr val="bg1"/>
                </a:solidFill>
              </a:rPr>
              <a:t>C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459479" y="578937"/>
            <a:ext cx="2019869" cy="333375"/>
          </a:xfrm>
        </p:spPr>
        <p:txBody>
          <a:bodyPr/>
          <a:lstStyle/>
          <a:p>
            <a:r>
              <a:rPr lang="zh-CN" altLang="en-US" dirty="0"/>
              <a:t>优劣势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933450" y="493395"/>
            <a:ext cx="2295525" cy="4191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使用感受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55320" y="1205865"/>
            <a:ext cx="11064240" cy="28301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</a:rPr>
              <a:t>Kotlin优势：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 1-&gt;代码量减少,开发效率提高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 2-&gt;安全,对可空值需要强制判断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 3-&gt;大量实用语法糖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 4-&gt;DSL支持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Kotlin劣势：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没有劣势啊,作为一个以前用Java开发Android的菜鸟程序员,轻松入门,而且Idea提供了将Java代码转换成Kotlin代码的功能,轻松学习</a:t>
            </a:r>
            <a:endParaRPr lang="en-US" altLang="zh-CN" sz="2000">
              <a:solidFill>
                <a:schemeClr val="bg1"/>
              </a:solidFill>
            </a:endParaRPr>
          </a:p>
          <a:p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55320" y="4323715"/>
            <a:ext cx="1066038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1"/>
                </a:solidFill>
              </a:rPr>
              <a:t>Kotlin</a:t>
            </a:r>
            <a:r>
              <a:rPr lang="zh-CN" altLang="en-US" sz="2000">
                <a:solidFill>
                  <a:schemeClr val="bg1"/>
                </a:solidFill>
              </a:rPr>
              <a:t>与</a:t>
            </a:r>
            <a:r>
              <a:rPr lang="en-US" altLang="zh-CN" sz="2000">
                <a:solidFill>
                  <a:schemeClr val="bg1"/>
                </a:solidFill>
              </a:rPr>
              <a:t>Java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  1.Kotlin</a:t>
            </a:r>
            <a:r>
              <a:rPr lang="zh-CN" altLang="en-US" sz="2000">
                <a:solidFill>
                  <a:schemeClr val="bg1"/>
                </a:solidFill>
              </a:rPr>
              <a:t>代码简洁，可读性更高，</a:t>
            </a:r>
            <a:r>
              <a:rPr lang="en-US" altLang="zh-CN" sz="2000">
                <a:solidFill>
                  <a:schemeClr val="bg1"/>
                </a:solidFill>
              </a:rPr>
              <a:t>Java</a:t>
            </a:r>
            <a:r>
              <a:rPr lang="zh-CN" altLang="en-US" sz="2000">
                <a:solidFill>
                  <a:schemeClr val="bg1"/>
                </a:solidFill>
              </a:rPr>
              <a:t>需要完成同样的功能则需更多的代码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  2.Kotlin</a:t>
            </a:r>
            <a:r>
              <a:rPr lang="zh-CN" altLang="en-US" sz="2000">
                <a:solidFill>
                  <a:schemeClr val="bg1"/>
                </a:solidFill>
              </a:rPr>
              <a:t>空安全检测更科学，在编译期就检测，大大避免了</a:t>
            </a:r>
            <a:r>
              <a:rPr lang="en-US" altLang="zh-CN" sz="2000">
                <a:solidFill>
                  <a:schemeClr val="bg1"/>
                </a:solidFill>
              </a:rPr>
              <a:t>Android RuntimeException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  3.Kotlin</a:t>
            </a:r>
            <a:r>
              <a:rPr lang="zh-CN" altLang="en-US" sz="2000">
                <a:solidFill>
                  <a:schemeClr val="bg1"/>
                </a:solidFill>
              </a:rPr>
              <a:t>支持</a:t>
            </a:r>
            <a:r>
              <a:rPr lang="en-US" altLang="zh-CN" sz="2000">
                <a:solidFill>
                  <a:schemeClr val="bg1"/>
                </a:solidFill>
              </a:rPr>
              <a:t>DSL</a:t>
            </a:r>
            <a:r>
              <a:rPr lang="zh-CN" altLang="en-US" sz="2000">
                <a:solidFill>
                  <a:schemeClr val="bg1"/>
                </a:solidFill>
              </a:rPr>
              <a:t>可以让你抛弃</a:t>
            </a:r>
            <a:r>
              <a:rPr lang="en-US" altLang="zh-CN" sz="2000">
                <a:solidFill>
                  <a:schemeClr val="bg1"/>
                </a:solidFill>
              </a:rPr>
              <a:t>XML</a:t>
            </a:r>
            <a:r>
              <a:rPr lang="zh-CN" altLang="en-US" sz="2000">
                <a:solidFill>
                  <a:schemeClr val="bg1"/>
                </a:solidFill>
              </a:rPr>
              <a:t>方式来实现</a:t>
            </a:r>
            <a:r>
              <a:rPr lang="en-US" altLang="zh-CN" sz="2000">
                <a:solidFill>
                  <a:schemeClr val="bg1"/>
                </a:solidFill>
              </a:rPr>
              <a:t>Android</a:t>
            </a:r>
            <a:r>
              <a:rPr lang="zh-CN" altLang="en-US" sz="2000">
                <a:solidFill>
                  <a:schemeClr val="bg1"/>
                </a:solidFill>
              </a:rPr>
              <a:t>布局，但是代码复用性没</a:t>
            </a:r>
            <a:r>
              <a:rPr lang="en-US" altLang="zh-CN" sz="2000">
                <a:solidFill>
                  <a:schemeClr val="bg1"/>
                </a:solidFill>
              </a:rPr>
              <a:t>XML</a:t>
            </a:r>
            <a:r>
              <a:rPr lang="zh-CN" altLang="en-US" sz="2000">
                <a:solidFill>
                  <a:schemeClr val="bg1"/>
                </a:solidFill>
              </a:rPr>
              <a:t>好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 </a:t>
            </a:r>
            <a:endParaRPr lang="zh-CN" alt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459479" y="578937"/>
            <a:ext cx="2019869" cy="333375"/>
          </a:xfrm>
        </p:spPr>
        <p:txBody>
          <a:bodyPr/>
          <a:lstStyle/>
          <a:p>
            <a:r>
              <a:rPr lang="zh-CN" altLang="en-US" dirty="0"/>
              <a:t>使用感受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933450" y="493395"/>
            <a:ext cx="2295525" cy="4191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使用感受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22961" t="18903" b="4176"/>
          <a:stretch>
            <a:fillRect/>
          </a:stretch>
        </p:blipFill>
        <p:spPr>
          <a:xfrm>
            <a:off x="765175" y="1171575"/>
            <a:ext cx="11363325" cy="56222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177665" y="3958590"/>
            <a:ext cx="72256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可空值使用时必须进行检查，即是在自己也完全不明确是否为空时使用</a:t>
            </a:r>
            <a:r>
              <a:rPr lang="zh-CN" altLang="en-US">
                <a:solidFill>
                  <a:srgbClr val="00B050"/>
                </a:solidFill>
              </a:rPr>
              <a:t>？</a:t>
            </a:r>
            <a:r>
              <a:rPr lang="zh-CN" altLang="en-US">
                <a:solidFill>
                  <a:schemeClr val="bg1"/>
                </a:solidFill>
              </a:rPr>
              <a:t>，在自己明确值不为空时可使用</a:t>
            </a:r>
            <a:r>
              <a:rPr lang="en-US" altLang="zh-CN">
                <a:solidFill>
                  <a:srgbClr val="00B050"/>
                </a:solidFill>
              </a:rPr>
              <a:t>!!</a:t>
            </a:r>
            <a:r>
              <a:rPr lang="zh-CN" altLang="en-US">
                <a:solidFill>
                  <a:schemeClr val="bg1"/>
                </a:solidFill>
              </a:rPr>
              <a:t>，而且使用</a:t>
            </a:r>
            <a:r>
              <a:rPr lang="en-US" altLang="zh-CN">
                <a:solidFill>
                  <a:schemeClr val="bg1"/>
                </a:solidFill>
              </a:rPr>
              <a:t>when</a:t>
            </a:r>
            <a:r>
              <a:rPr lang="zh-CN" altLang="en-US">
                <a:solidFill>
                  <a:schemeClr val="bg1"/>
                </a:solidFill>
              </a:rPr>
              <a:t>表达式语法糖可以进行各种判断，十分方便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5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459479" y="578937"/>
            <a:ext cx="2019869" cy="333375"/>
          </a:xfrm>
        </p:spPr>
        <p:txBody>
          <a:bodyPr/>
          <a:lstStyle/>
          <a:p>
            <a:r>
              <a:rPr lang="zh-CN" altLang="en-US" dirty="0"/>
              <a:t>使用感受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933450" y="493395"/>
            <a:ext cx="2295525" cy="419100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使用感受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l="23664" t="15606" b="3077"/>
          <a:stretch>
            <a:fillRect/>
          </a:stretch>
        </p:blipFill>
        <p:spPr>
          <a:xfrm>
            <a:off x="779780" y="1075055"/>
            <a:ext cx="11408410" cy="58051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177665" y="4187190"/>
            <a:ext cx="72256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搭配</a:t>
            </a:r>
            <a:r>
              <a:rPr lang="en-US" altLang="zh-CN">
                <a:solidFill>
                  <a:schemeClr val="bg1"/>
                </a:solidFill>
              </a:rPr>
              <a:t>Anko</a:t>
            </a:r>
            <a:r>
              <a:rPr lang="zh-CN" altLang="en-US">
                <a:solidFill>
                  <a:schemeClr val="bg1"/>
                </a:solidFill>
              </a:rPr>
              <a:t>库，可以使用</a:t>
            </a:r>
            <a:r>
              <a:rPr lang="en-US" altLang="zh-CN">
                <a:solidFill>
                  <a:schemeClr val="bg1"/>
                </a:solidFill>
              </a:rPr>
              <a:t>DSL</a:t>
            </a:r>
            <a:r>
              <a:rPr lang="zh-CN" altLang="en-US">
                <a:solidFill>
                  <a:schemeClr val="bg1"/>
                </a:solidFill>
              </a:rPr>
              <a:t>式语言进行对布局的编写，这种编码方式可以让你更加直接地观察到</a:t>
            </a:r>
            <a:r>
              <a:rPr lang="en-US" altLang="zh-CN">
                <a:solidFill>
                  <a:schemeClr val="bg1"/>
                </a:solidFill>
              </a:rPr>
              <a:t>view</a:t>
            </a:r>
            <a:r>
              <a:rPr lang="zh-CN" altLang="en-US">
                <a:solidFill>
                  <a:schemeClr val="bg1"/>
                </a:solidFill>
              </a:rPr>
              <a:t>与</a:t>
            </a:r>
            <a:r>
              <a:rPr lang="en-US" altLang="zh-CN">
                <a:solidFill>
                  <a:schemeClr val="bg1"/>
                </a:solidFill>
              </a:rPr>
              <a:t>view</a:t>
            </a:r>
            <a:r>
              <a:rPr lang="zh-CN" altLang="en-US">
                <a:solidFill>
                  <a:schemeClr val="bg1"/>
                </a:solidFill>
              </a:rPr>
              <a:t>之间以及</a:t>
            </a:r>
            <a:r>
              <a:rPr lang="en-US" altLang="zh-CN">
                <a:solidFill>
                  <a:schemeClr val="bg1"/>
                </a:solidFill>
              </a:rPr>
              <a:t>view</a:t>
            </a:r>
            <a:r>
              <a:rPr lang="zh-CN" altLang="en-US">
                <a:solidFill>
                  <a:schemeClr val="bg1"/>
                </a:solidFill>
              </a:rPr>
              <a:t>与功能之间的关系，如果熟练了这种方式，一定程度上也可以加快编码速度，因为不用整天切换文件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资料整理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614988" y="1828800"/>
            <a:ext cx="9286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</a:rPr>
              <a:t>D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743200" y="538932"/>
            <a:ext cx="1937982" cy="333375"/>
          </a:xfrm>
        </p:spPr>
        <p:txBody>
          <a:bodyPr/>
          <a:lstStyle/>
          <a:p>
            <a:r>
              <a:rPr lang="zh-CN" altLang="en-US" dirty="0"/>
              <a:t>入门资料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资料整理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493520" y="2394585"/>
            <a:ext cx="984504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bg1"/>
                </a:solidFill>
              </a:rPr>
              <a:t>1. Kotlin</a:t>
            </a:r>
            <a:r>
              <a:rPr lang="zh-CN" altLang="en-US" sz="2800">
                <a:solidFill>
                  <a:schemeClr val="bg1"/>
                </a:solidFill>
              </a:rPr>
              <a:t>入门参考文献：</a:t>
            </a:r>
            <a:endParaRPr lang="zh-CN" altLang="en-US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     </a:t>
            </a:r>
            <a:r>
              <a:rPr lang="zh-CN" altLang="en-US" sz="2800">
                <a:solidFill>
                  <a:schemeClr val="bg1"/>
                </a:solidFill>
              </a:rPr>
              <a:t>网页版：https://www.kotlincn.net/docs/reference/ </a:t>
            </a:r>
            <a:endParaRPr lang="zh-CN" altLang="en-US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      PDF</a:t>
            </a:r>
            <a:r>
              <a:rPr lang="zh-CN" altLang="en-US" sz="2800">
                <a:solidFill>
                  <a:schemeClr val="bg1"/>
                </a:solidFill>
              </a:rPr>
              <a:t>版：</a:t>
            </a:r>
            <a:r>
              <a:rPr lang="en-US" altLang="zh-CN" sz="2800">
                <a:solidFill>
                  <a:schemeClr val="bg1"/>
                </a:solidFill>
              </a:rPr>
              <a:t>kotlin-reference-chinese.pdf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zh-CN" altLang="en-US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2. </a:t>
            </a:r>
            <a:r>
              <a:rPr lang="zh-CN" altLang="en-US" sz="2800">
                <a:solidFill>
                  <a:schemeClr val="bg1"/>
                </a:solidFill>
              </a:rPr>
              <a:t>书籍：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Kotlin for Android Developers.pdf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（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PDF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翻译版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）</a:t>
            </a:r>
            <a:endParaRPr lang="zh-CN" altLang="en-US" sz="2800">
              <a:solidFill>
                <a:schemeClr val="bg1"/>
              </a:solidFill>
              <a:sym typeface="+mn-ea"/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	     </a:t>
            </a:r>
            <a:endParaRPr lang="zh-CN" altLang="en-US" sz="2800">
              <a:solidFill>
                <a:schemeClr val="bg1"/>
              </a:solidFill>
            </a:endParaRPr>
          </a:p>
        </p:txBody>
      </p:sp>
      <p:graphicFrame>
        <p:nvGraphicFramePr>
          <p:cNvPr id="36" name="对象 35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7439025" y="3293745"/>
          <a:ext cx="9715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" showAsIcon="1" r:id="rId1" imgW="971550" imgH="666750" progId="FoxitReaderPlus.Document">
                  <p:embed/>
                </p:oleObj>
              </mc:Choice>
              <mc:Fallback>
                <p:oleObj name="" showAsIcon="1" r:id="rId1" imgW="971550" imgH="666750" progId="FoxitReaderPlus.Document">
                  <p:embed/>
                  <p:pic>
                    <p:nvPicPr>
                      <p:cNvPr id="0" name="图片 102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439025" y="3293745"/>
                        <a:ext cx="9715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对象 36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10136505" y="4147185"/>
          <a:ext cx="97155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" showAsIcon="1" r:id="rId3" imgW="971550" imgH="666750" progId="FoxitReaderPlus.Document">
                  <p:embed/>
                </p:oleObj>
              </mc:Choice>
              <mc:Fallback>
                <p:oleObj name="" showAsIcon="1" r:id="rId3" imgW="971550" imgH="666750" progId="FoxitReaderPlus.Document">
                  <p:embed/>
                  <p:pic>
                    <p:nvPicPr>
                      <p:cNvPr id="0" name="图片 102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36505" y="4147185"/>
                        <a:ext cx="971550" cy="66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67869" y="2578783"/>
            <a:ext cx="1842163" cy="1446546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kumimoji="1"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THANK</a:t>
            </a:r>
            <a:endParaRPr kumimoji="1" lang="en-US" altLang="zh-CN" sz="44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kumimoji="1"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YOU</a:t>
            </a:r>
            <a:endParaRPr kumimoji="1" lang="en-US" altLang="zh-CN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80915" y="3836035"/>
            <a:ext cx="2412365" cy="507365"/>
          </a:xfrm>
        </p:spPr>
        <p:txBody>
          <a:bodyPr/>
          <a:lstStyle/>
          <a:p>
            <a:pPr algn="ctr"/>
            <a:r>
              <a:rPr lang="en-US" altLang="zh-CN" dirty="0"/>
              <a:t>Kotlin</a:t>
            </a:r>
            <a:r>
              <a:rPr lang="zh-CN" altLang="en-US" dirty="0"/>
              <a:t>概述</a:t>
            </a:r>
            <a:endParaRPr lang="zh-CN" altLang="en-US" dirty="0"/>
          </a:p>
        </p:txBody>
      </p:sp>
      <p:pic>
        <p:nvPicPr>
          <p:cNvPr id="3" name="图片 2">
            <a:hlinkClick r:id="rId1"/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0" y="302238"/>
            <a:ext cx="1828800" cy="2438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614988" y="1828800"/>
            <a:ext cx="9286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solidFill>
                  <a:schemeClr val="bg1"/>
                </a:solidFill>
              </a:rPr>
              <a:t>A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743200" y="538932"/>
            <a:ext cx="2306472" cy="333375"/>
          </a:xfrm>
        </p:spPr>
        <p:txBody>
          <a:bodyPr/>
          <a:lstStyle/>
          <a:p>
            <a:r>
              <a:rPr lang="en-US" altLang="zh-CN" dirty="0"/>
              <a:t>Kotlin</a:t>
            </a:r>
            <a:r>
              <a:rPr lang="zh-CN" altLang="en-US" dirty="0"/>
              <a:t>介绍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Kotlin</a:t>
            </a:r>
            <a:r>
              <a:rPr lang="zh-CN" altLang="en-US" dirty="0" smtClean="0"/>
              <a:t>概述</a:t>
            </a:r>
            <a:endParaRPr lang="zh-CN" altLang="en-US" dirty="0"/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1431128" y="4003440"/>
            <a:ext cx="1207566" cy="821028"/>
          </a:xfrm>
          <a:prstGeom prst="lin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H="1">
            <a:off x="1431128" y="2671028"/>
            <a:ext cx="316704" cy="2153441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431128" y="4824470"/>
            <a:ext cx="3034205" cy="345259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 flipV="1">
            <a:off x="1747832" y="2671028"/>
            <a:ext cx="1589336" cy="95567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747831" y="2671028"/>
            <a:ext cx="890862" cy="1346165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2638694" y="2766595"/>
            <a:ext cx="698474" cy="1236845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2638693" y="3433513"/>
            <a:ext cx="1603044" cy="569927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4241737" y="3433514"/>
            <a:ext cx="246890" cy="1707658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1">
            <a:off x="4488628" y="4764515"/>
            <a:ext cx="2046562" cy="376657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6535189" y="3136904"/>
            <a:ext cx="101357" cy="1627610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 flipV="1">
            <a:off x="5205772" y="2185745"/>
            <a:ext cx="1430774" cy="951159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3337168" y="2185745"/>
            <a:ext cx="1868604" cy="580850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4241737" y="2185745"/>
            <a:ext cx="964034" cy="1247769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2638693" y="4003440"/>
            <a:ext cx="1840095" cy="1163589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4261712" y="3136904"/>
            <a:ext cx="2374835" cy="296610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4261712" y="3433513"/>
            <a:ext cx="2273478" cy="1331001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 flipV="1">
            <a:off x="3337168" y="2766595"/>
            <a:ext cx="904570" cy="666919"/>
          </a:xfrm>
          <a:prstGeom prst="lin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2194322" y="3559068"/>
            <a:ext cx="888744" cy="888744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3113572" y="2542999"/>
            <a:ext cx="447192" cy="447192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945009" y="3116812"/>
            <a:ext cx="633406" cy="63340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265032" y="4943434"/>
            <a:ext cx="447192" cy="447192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319844" y="2820201"/>
            <a:ext cx="633406" cy="63340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982176" y="1962149"/>
            <a:ext cx="447192" cy="447192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6218487" y="4447811"/>
            <a:ext cx="633406" cy="63340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524236" y="2447432"/>
            <a:ext cx="447192" cy="447192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114425" y="4507765"/>
            <a:ext cx="633406" cy="63340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30" name="组 20"/>
          <p:cNvGrpSpPr/>
          <p:nvPr/>
        </p:nvGrpSpPr>
        <p:grpSpPr>
          <a:xfrm>
            <a:off x="2344426" y="3800239"/>
            <a:ext cx="615950" cy="406400"/>
            <a:chOff x="3786188" y="1143000"/>
            <a:chExt cx="615950" cy="406400"/>
          </a:xfrm>
        </p:grpSpPr>
        <p:sp>
          <p:nvSpPr>
            <p:cNvPr id="31" name="Freeform 134"/>
            <p:cNvSpPr>
              <a:spLocks noEditPoints="1"/>
            </p:cNvSpPr>
            <p:nvPr/>
          </p:nvSpPr>
          <p:spPr bwMode="auto">
            <a:xfrm>
              <a:off x="3887788" y="1355725"/>
              <a:ext cx="396875" cy="193675"/>
            </a:xfrm>
            <a:custGeom>
              <a:avLst/>
              <a:gdLst/>
              <a:ahLst/>
              <a:cxnLst>
                <a:cxn ang="0">
                  <a:pos x="124" y="122"/>
                </a:cxn>
                <a:cxn ang="0">
                  <a:pos x="102" y="118"/>
                </a:cxn>
                <a:cxn ang="0">
                  <a:pos x="24" y="84"/>
                </a:cxn>
                <a:cxn ang="0">
                  <a:pos x="6" y="70"/>
                </a:cxn>
                <a:cxn ang="0">
                  <a:pos x="0" y="48"/>
                </a:cxn>
                <a:cxn ang="0">
                  <a:pos x="0" y="10"/>
                </a:cxn>
                <a:cxn ang="0">
                  <a:pos x="2" y="4"/>
                </a:cxn>
                <a:cxn ang="0">
                  <a:pos x="8" y="0"/>
                </a:cxn>
                <a:cxn ang="0">
                  <a:pos x="38" y="0"/>
                </a:cxn>
                <a:cxn ang="0">
                  <a:pos x="106" y="26"/>
                </a:cxn>
                <a:cxn ang="0">
                  <a:pos x="116" y="28"/>
                </a:cxn>
                <a:cxn ang="0">
                  <a:pos x="126" y="30"/>
                </a:cxn>
                <a:cxn ang="0">
                  <a:pos x="146" y="26"/>
                </a:cxn>
                <a:cxn ang="0">
                  <a:pos x="204" y="2"/>
                </a:cxn>
                <a:cxn ang="0">
                  <a:pos x="240" y="0"/>
                </a:cxn>
                <a:cxn ang="0">
                  <a:pos x="244" y="2"/>
                </a:cxn>
                <a:cxn ang="0">
                  <a:pos x="248" y="6"/>
                </a:cxn>
                <a:cxn ang="0">
                  <a:pos x="250" y="48"/>
                </a:cxn>
                <a:cxn ang="0">
                  <a:pos x="248" y="58"/>
                </a:cxn>
                <a:cxn ang="0">
                  <a:pos x="234" y="78"/>
                </a:cxn>
                <a:cxn ang="0">
                  <a:pos x="146" y="118"/>
                </a:cxn>
                <a:cxn ang="0">
                  <a:pos x="136" y="122"/>
                </a:cxn>
                <a:cxn ang="0">
                  <a:pos x="124" y="122"/>
                </a:cxn>
                <a:cxn ang="0">
                  <a:pos x="16" y="48"/>
                </a:cxn>
                <a:cxn ang="0">
                  <a:pos x="18" y="54"/>
                </a:cxn>
                <a:cxn ang="0">
                  <a:pos x="24" y="66"/>
                </a:cxn>
                <a:cxn ang="0">
                  <a:pos x="108" y="104"/>
                </a:cxn>
                <a:cxn ang="0">
                  <a:pos x="116" y="106"/>
                </a:cxn>
                <a:cxn ang="0">
                  <a:pos x="124" y="106"/>
                </a:cxn>
                <a:cxn ang="0">
                  <a:pos x="140" y="104"/>
                </a:cxn>
                <a:cxn ang="0">
                  <a:pos x="218" y="70"/>
                </a:cxn>
                <a:cxn ang="0">
                  <a:pos x="228" y="60"/>
                </a:cxn>
                <a:cxn ang="0">
                  <a:pos x="232" y="48"/>
                </a:cxn>
                <a:cxn ang="0">
                  <a:pos x="208" y="18"/>
                </a:cxn>
                <a:cxn ang="0">
                  <a:pos x="154" y="40"/>
                </a:cxn>
                <a:cxn ang="0">
                  <a:pos x="126" y="46"/>
                </a:cxn>
                <a:cxn ang="0">
                  <a:pos x="114" y="44"/>
                </a:cxn>
                <a:cxn ang="0">
                  <a:pos x="38" y="18"/>
                </a:cxn>
              </a:cxnLst>
              <a:rect l="0" t="0" r="r" b="b"/>
              <a:pathLst>
                <a:path w="250" h="122">
                  <a:moveTo>
                    <a:pt x="124" y="122"/>
                  </a:moveTo>
                  <a:lnTo>
                    <a:pt x="124" y="122"/>
                  </a:lnTo>
                  <a:lnTo>
                    <a:pt x="112" y="122"/>
                  </a:lnTo>
                  <a:lnTo>
                    <a:pt x="102" y="118"/>
                  </a:lnTo>
                  <a:lnTo>
                    <a:pt x="24" y="84"/>
                  </a:lnTo>
                  <a:lnTo>
                    <a:pt x="24" y="84"/>
                  </a:lnTo>
                  <a:lnTo>
                    <a:pt x="14" y="78"/>
                  </a:lnTo>
                  <a:lnTo>
                    <a:pt x="6" y="70"/>
                  </a:lnTo>
                  <a:lnTo>
                    <a:pt x="2" y="58"/>
                  </a:lnTo>
                  <a:lnTo>
                    <a:pt x="0" y="4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6"/>
                  </a:lnTo>
                  <a:lnTo>
                    <a:pt x="2" y="4"/>
                  </a:lnTo>
                  <a:lnTo>
                    <a:pt x="4" y="2"/>
                  </a:lnTo>
                  <a:lnTo>
                    <a:pt x="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42" y="2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16" y="28"/>
                  </a:lnTo>
                  <a:lnTo>
                    <a:pt x="126" y="30"/>
                  </a:lnTo>
                  <a:lnTo>
                    <a:pt x="126" y="30"/>
                  </a:lnTo>
                  <a:lnTo>
                    <a:pt x="136" y="28"/>
                  </a:lnTo>
                  <a:lnTo>
                    <a:pt x="146" y="26"/>
                  </a:lnTo>
                  <a:lnTo>
                    <a:pt x="204" y="2"/>
                  </a:lnTo>
                  <a:lnTo>
                    <a:pt x="204" y="2"/>
                  </a:lnTo>
                  <a:lnTo>
                    <a:pt x="206" y="0"/>
                  </a:lnTo>
                  <a:lnTo>
                    <a:pt x="240" y="0"/>
                  </a:lnTo>
                  <a:lnTo>
                    <a:pt x="240" y="0"/>
                  </a:lnTo>
                  <a:lnTo>
                    <a:pt x="244" y="2"/>
                  </a:lnTo>
                  <a:lnTo>
                    <a:pt x="246" y="4"/>
                  </a:lnTo>
                  <a:lnTo>
                    <a:pt x="248" y="6"/>
                  </a:lnTo>
                  <a:lnTo>
                    <a:pt x="250" y="10"/>
                  </a:lnTo>
                  <a:lnTo>
                    <a:pt x="250" y="48"/>
                  </a:lnTo>
                  <a:lnTo>
                    <a:pt x="250" y="48"/>
                  </a:lnTo>
                  <a:lnTo>
                    <a:pt x="248" y="58"/>
                  </a:lnTo>
                  <a:lnTo>
                    <a:pt x="242" y="70"/>
                  </a:lnTo>
                  <a:lnTo>
                    <a:pt x="234" y="78"/>
                  </a:lnTo>
                  <a:lnTo>
                    <a:pt x="224" y="84"/>
                  </a:lnTo>
                  <a:lnTo>
                    <a:pt x="146" y="118"/>
                  </a:lnTo>
                  <a:lnTo>
                    <a:pt x="146" y="118"/>
                  </a:lnTo>
                  <a:lnTo>
                    <a:pt x="136" y="122"/>
                  </a:lnTo>
                  <a:lnTo>
                    <a:pt x="124" y="122"/>
                  </a:lnTo>
                  <a:lnTo>
                    <a:pt x="124" y="122"/>
                  </a:lnTo>
                  <a:close/>
                  <a:moveTo>
                    <a:pt x="16" y="18"/>
                  </a:moveTo>
                  <a:lnTo>
                    <a:pt x="16" y="48"/>
                  </a:lnTo>
                  <a:lnTo>
                    <a:pt x="16" y="48"/>
                  </a:lnTo>
                  <a:lnTo>
                    <a:pt x="18" y="54"/>
                  </a:lnTo>
                  <a:lnTo>
                    <a:pt x="20" y="60"/>
                  </a:lnTo>
                  <a:lnTo>
                    <a:pt x="24" y="66"/>
                  </a:lnTo>
                  <a:lnTo>
                    <a:pt x="30" y="70"/>
                  </a:lnTo>
                  <a:lnTo>
                    <a:pt x="108" y="104"/>
                  </a:lnTo>
                  <a:lnTo>
                    <a:pt x="108" y="104"/>
                  </a:lnTo>
                  <a:lnTo>
                    <a:pt x="116" y="106"/>
                  </a:lnTo>
                  <a:lnTo>
                    <a:pt x="124" y="106"/>
                  </a:lnTo>
                  <a:lnTo>
                    <a:pt x="124" y="106"/>
                  </a:lnTo>
                  <a:lnTo>
                    <a:pt x="132" y="106"/>
                  </a:lnTo>
                  <a:lnTo>
                    <a:pt x="140" y="104"/>
                  </a:lnTo>
                  <a:lnTo>
                    <a:pt x="218" y="70"/>
                  </a:lnTo>
                  <a:lnTo>
                    <a:pt x="218" y="70"/>
                  </a:lnTo>
                  <a:lnTo>
                    <a:pt x="224" y="66"/>
                  </a:lnTo>
                  <a:lnTo>
                    <a:pt x="228" y="60"/>
                  </a:lnTo>
                  <a:lnTo>
                    <a:pt x="232" y="54"/>
                  </a:lnTo>
                  <a:lnTo>
                    <a:pt x="232" y="48"/>
                  </a:lnTo>
                  <a:lnTo>
                    <a:pt x="232" y="18"/>
                  </a:lnTo>
                  <a:lnTo>
                    <a:pt x="208" y="18"/>
                  </a:lnTo>
                  <a:lnTo>
                    <a:pt x="154" y="40"/>
                  </a:lnTo>
                  <a:lnTo>
                    <a:pt x="154" y="40"/>
                  </a:lnTo>
                  <a:lnTo>
                    <a:pt x="140" y="44"/>
                  </a:lnTo>
                  <a:lnTo>
                    <a:pt x="126" y="46"/>
                  </a:lnTo>
                  <a:lnTo>
                    <a:pt x="126" y="46"/>
                  </a:lnTo>
                  <a:lnTo>
                    <a:pt x="114" y="44"/>
                  </a:lnTo>
                  <a:lnTo>
                    <a:pt x="100" y="42"/>
                  </a:lnTo>
                  <a:lnTo>
                    <a:pt x="38" y="18"/>
                  </a:lnTo>
                  <a:lnTo>
                    <a:pt x="16" y="1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35"/>
            <p:cNvSpPr>
              <a:spLocks noEditPoints="1"/>
            </p:cNvSpPr>
            <p:nvPr/>
          </p:nvSpPr>
          <p:spPr bwMode="auto">
            <a:xfrm>
              <a:off x="3786188" y="1143000"/>
              <a:ext cx="615950" cy="333375"/>
            </a:xfrm>
            <a:custGeom>
              <a:avLst/>
              <a:gdLst/>
              <a:ahLst/>
              <a:cxnLst>
                <a:cxn ang="0">
                  <a:pos x="380" y="210"/>
                </a:cxn>
                <a:cxn ang="0">
                  <a:pos x="348" y="210"/>
                </a:cxn>
                <a:cxn ang="0">
                  <a:pos x="344" y="210"/>
                </a:cxn>
                <a:cxn ang="0">
                  <a:pos x="340" y="206"/>
                </a:cxn>
                <a:cxn ang="0">
                  <a:pos x="340" y="198"/>
                </a:cxn>
                <a:cxn ang="0">
                  <a:pos x="356" y="90"/>
                </a:cxn>
                <a:cxn ang="0">
                  <a:pos x="214" y="150"/>
                </a:cxn>
                <a:cxn ang="0">
                  <a:pos x="190" y="154"/>
                </a:cxn>
                <a:cxn ang="0">
                  <a:pos x="178" y="154"/>
                </a:cxn>
                <a:cxn ang="0">
                  <a:pos x="14" y="92"/>
                </a:cxn>
                <a:cxn ang="0">
                  <a:pos x="6" y="88"/>
                </a:cxn>
                <a:cxn ang="0">
                  <a:pos x="0" y="80"/>
                </a:cxn>
                <a:cxn ang="0">
                  <a:pos x="0" y="76"/>
                </a:cxn>
                <a:cxn ang="0">
                  <a:pos x="2" y="70"/>
                </a:cxn>
                <a:cxn ang="0">
                  <a:pos x="14" y="62"/>
                </a:cxn>
                <a:cxn ang="0">
                  <a:pos x="168" y="4"/>
                </a:cxn>
                <a:cxn ang="0">
                  <a:pos x="192" y="0"/>
                </a:cxn>
                <a:cxn ang="0">
                  <a:pos x="202" y="2"/>
                </a:cxn>
                <a:cxn ang="0">
                  <a:pos x="362" y="56"/>
                </a:cxn>
                <a:cxn ang="0">
                  <a:pos x="368" y="60"/>
                </a:cxn>
                <a:cxn ang="0">
                  <a:pos x="376" y="66"/>
                </a:cxn>
                <a:cxn ang="0">
                  <a:pos x="376" y="70"/>
                </a:cxn>
                <a:cxn ang="0">
                  <a:pos x="372" y="80"/>
                </a:cxn>
                <a:cxn ang="0">
                  <a:pos x="386" y="198"/>
                </a:cxn>
                <a:cxn ang="0">
                  <a:pos x="388" y="202"/>
                </a:cxn>
                <a:cxn ang="0">
                  <a:pos x="388" y="206"/>
                </a:cxn>
                <a:cxn ang="0">
                  <a:pos x="382" y="210"/>
                </a:cxn>
                <a:cxn ang="0">
                  <a:pos x="380" y="210"/>
                </a:cxn>
                <a:cxn ang="0">
                  <a:pos x="366" y="194"/>
                </a:cxn>
                <a:cxn ang="0">
                  <a:pos x="362" y="194"/>
                </a:cxn>
                <a:cxn ang="0">
                  <a:pos x="174" y="136"/>
                </a:cxn>
                <a:cxn ang="0">
                  <a:pos x="180" y="138"/>
                </a:cxn>
                <a:cxn ang="0">
                  <a:pos x="190" y="138"/>
                </a:cxn>
                <a:cxn ang="0">
                  <a:pos x="206" y="136"/>
                </a:cxn>
                <a:cxn ang="0">
                  <a:pos x="208" y="18"/>
                </a:cxn>
                <a:cxn ang="0">
                  <a:pos x="200" y="18"/>
                </a:cxn>
                <a:cxn ang="0">
                  <a:pos x="192" y="16"/>
                </a:cxn>
                <a:cxn ang="0">
                  <a:pos x="174" y="20"/>
                </a:cxn>
              </a:cxnLst>
              <a:rect l="0" t="0" r="r" b="b"/>
              <a:pathLst>
                <a:path w="388" h="210">
                  <a:moveTo>
                    <a:pt x="380" y="210"/>
                  </a:moveTo>
                  <a:lnTo>
                    <a:pt x="380" y="210"/>
                  </a:lnTo>
                  <a:lnTo>
                    <a:pt x="380" y="210"/>
                  </a:lnTo>
                  <a:lnTo>
                    <a:pt x="348" y="210"/>
                  </a:lnTo>
                  <a:lnTo>
                    <a:pt x="348" y="210"/>
                  </a:lnTo>
                  <a:lnTo>
                    <a:pt x="344" y="210"/>
                  </a:lnTo>
                  <a:lnTo>
                    <a:pt x="340" y="206"/>
                  </a:lnTo>
                  <a:lnTo>
                    <a:pt x="340" y="206"/>
                  </a:lnTo>
                  <a:lnTo>
                    <a:pt x="340" y="202"/>
                  </a:lnTo>
                  <a:lnTo>
                    <a:pt x="340" y="198"/>
                  </a:lnTo>
                  <a:lnTo>
                    <a:pt x="356" y="170"/>
                  </a:lnTo>
                  <a:lnTo>
                    <a:pt x="356" y="90"/>
                  </a:lnTo>
                  <a:lnTo>
                    <a:pt x="214" y="150"/>
                  </a:lnTo>
                  <a:lnTo>
                    <a:pt x="214" y="150"/>
                  </a:lnTo>
                  <a:lnTo>
                    <a:pt x="202" y="154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178" y="154"/>
                  </a:lnTo>
                  <a:lnTo>
                    <a:pt x="168" y="152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6" y="88"/>
                  </a:lnTo>
                  <a:lnTo>
                    <a:pt x="2" y="84"/>
                  </a:lnTo>
                  <a:lnTo>
                    <a:pt x="0" y="80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4"/>
                  </a:lnTo>
                  <a:lnTo>
                    <a:pt x="2" y="70"/>
                  </a:lnTo>
                  <a:lnTo>
                    <a:pt x="6" y="66"/>
                  </a:lnTo>
                  <a:lnTo>
                    <a:pt x="14" y="62"/>
                  </a:lnTo>
                  <a:lnTo>
                    <a:pt x="168" y="4"/>
                  </a:lnTo>
                  <a:lnTo>
                    <a:pt x="168" y="4"/>
                  </a:lnTo>
                  <a:lnTo>
                    <a:pt x="178" y="2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202" y="2"/>
                  </a:lnTo>
                  <a:lnTo>
                    <a:pt x="214" y="4"/>
                  </a:lnTo>
                  <a:lnTo>
                    <a:pt x="362" y="56"/>
                  </a:lnTo>
                  <a:lnTo>
                    <a:pt x="362" y="56"/>
                  </a:lnTo>
                  <a:lnTo>
                    <a:pt x="368" y="60"/>
                  </a:lnTo>
                  <a:lnTo>
                    <a:pt x="372" y="64"/>
                  </a:lnTo>
                  <a:lnTo>
                    <a:pt x="376" y="66"/>
                  </a:lnTo>
                  <a:lnTo>
                    <a:pt x="376" y="70"/>
                  </a:lnTo>
                  <a:lnTo>
                    <a:pt x="376" y="70"/>
                  </a:lnTo>
                  <a:lnTo>
                    <a:pt x="376" y="74"/>
                  </a:lnTo>
                  <a:lnTo>
                    <a:pt x="372" y="80"/>
                  </a:lnTo>
                  <a:lnTo>
                    <a:pt x="372" y="170"/>
                  </a:lnTo>
                  <a:lnTo>
                    <a:pt x="386" y="198"/>
                  </a:lnTo>
                  <a:lnTo>
                    <a:pt x="386" y="198"/>
                  </a:lnTo>
                  <a:lnTo>
                    <a:pt x="388" y="202"/>
                  </a:lnTo>
                  <a:lnTo>
                    <a:pt x="388" y="202"/>
                  </a:lnTo>
                  <a:lnTo>
                    <a:pt x="388" y="206"/>
                  </a:lnTo>
                  <a:lnTo>
                    <a:pt x="386" y="208"/>
                  </a:lnTo>
                  <a:lnTo>
                    <a:pt x="382" y="210"/>
                  </a:lnTo>
                  <a:lnTo>
                    <a:pt x="380" y="210"/>
                  </a:lnTo>
                  <a:lnTo>
                    <a:pt x="380" y="210"/>
                  </a:lnTo>
                  <a:close/>
                  <a:moveTo>
                    <a:pt x="362" y="194"/>
                  </a:moveTo>
                  <a:lnTo>
                    <a:pt x="366" y="194"/>
                  </a:lnTo>
                  <a:lnTo>
                    <a:pt x="364" y="190"/>
                  </a:lnTo>
                  <a:lnTo>
                    <a:pt x="362" y="194"/>
                  </a:lnTo>
                  <a:close/>
                  <a:moveTo>
                    <a:pt x="20" y="76"/>
                  </a:moveTo>
                  <a:lnTo>
                    <a:pt x="174" y="136"/>
                  </a:lnTo>
                  <a:lnTo>
                    <a:pt x="174" y="136"/>
                  </a:lnTo>
                  <a:lnTo>
                    <a:pt x="180" y="138"/>
                  </a:lnTo>
                  <a:lnTo>
                    <a:pt x="190" y="138"/>
                  </a:lnTo>
                  <a:lnTo>
                    <a:pt x="190" y="138"/>
                  </a:lnTo>
                  <a:lnTo>
                    <a:pt x="198" y="138"/>
                  </a:lnTo>
                  <a:lnTo>
                    <a:pt x="206" y="136"/>
                  </a:lnTo>
                  <a:lnTo>
                    <a:pt x="356" y="72"/>
                  </a:lnTo>
                  <a:lnTo>
                    <a:pt x="208" y="18"/>
                  </a:lnTo>
                  <a:lnTo>
                    <a:pt x="208" y="18"/>
                  </a:lnTo>
                  <a:lnTo>
                    <a:pt x="200" y="18"/>
                  </a:lnTo>
                  <a:lnTo>
                    <a:pt x="192" y="16"/>
                  </a:lnTo>
                  <a:lnTo>
                    <a:pt x="192" y="16"/>
                  </a:lnTo>
                  <a:lnTo>
                    <a:pt x="182" y="18"/>
                  </a:lnTo>
                  <a:lnTo>
                    <a:pt x="174" y="20"/>
                  </a:lnTo>
                  <a:lnTo>
                    <a:pt x="20" y="7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3" name="Freeform 136"/>
          <p:cNvSpPr>
            <a:spLocks noEditPoints="1"/>
          </p:cNvSpPr>
          <p:nvPr/>
        </p:nvSpPr>
        <p:spPr bwMode="auto">
          <a:xfrm>
            <a:off x="4040140" y="3262107"/>
            <a:ext cx="425193" cy="337411"/>
          </a:xfrm>
          <a:custGeom>
            <a:avLst/>
            <a:gdLst/>
            <a:ahLst/>
            <a:cxnLst>
              <a:cxn ang="0">
                <a:pos x="216" y="36"/>
              </a:cxn>
              <a:cxn ang="0">
                <a:pos x="206" y="16"/>
              </a:cxn>
              <a:cxn ang="0">
                <a:pos x="178" y="2"/>
              </a:cxn>
              <a:cxn ang="0">
                <a:pos x="156" y="0"/>
              </a:cxn>
              <a:cxn ang="0">
                <a:pos x="122" y="6"/>
              </a:cxn>
              <a:cxn ang="0">
                <a:pos x="100" y="22"/>
              </a:cxn>
              <a:cxn ang="0">
                <a:pos x="24" y="36"/>
              </a:cxn>
              <a:cxn ang="0">
                <a:pos x="8" y="42"/>
              </a:cxn>
              <a:cxn ang="0">
                <a:pos x="0" y="108"/>
              </a:cxn>
              <a:cxn ang="0">
                <a:pos x="6" y="122"/>
              </a:cxn>
              <a:cxn ang="0">
                <a:pos x="22" y="224"/>
              </a:cxn>
              <a:cxn ang="0">
                <a:pos x="28" y="240"/>
              </a:cxn>
              <a:cxn ang="0">
                <a:pos x="266" y="246"/>
              </a:cxn>
              <a:cxn ang="0">
                <a:pos x="284" y="240"/>
              </a:cxn>
              <a:cxn ang="0">
                <a:pos x="290" y="130"/>
              </a:cxn>
              <a:cxn ang="0">
                <a:pos x="304" y="122"/>
              </a:cxn>
              <a:cxn ang="0">
                <a:pos x="310" y="60"/>
              </a:cxn>
              <a:cxn ang="0">
                <a:pos x="304" y="42"/>
              </a:cxn>
              <a:cxn ang="0">
                <a:pos x="286" y="36"/>
              </a:cxn>
              <a:cxn ang="0">
                <a:pos x="294" y="110"/>
              </a:cxn>
              <a:cxn ang="0">
                <a:pos x="286" y="116"/>
              </a:cxn>
              <a:cxn ang="0">
                <a:pos x="204" y="98"/>
              </a:cxn>
              <a:cxn ang="0">
                <a:pos x="114" y="90"/>
              </a:cxn>
              <a:cxn ang="0">
                <a:pos x="106" y="98"/>
              </a:cxn>
              <a:cxn ang="0">
                <a:pos x="24" y="116"/>
              </a:cxn>
              <a:cxn ang="0">
                <a:pos x="16" y="110"/>
              </a:cxn>
              <a:cxn ang="0">
                <a:pos x="16" y="60"/>
              </a:cxn>
              <a:cxn ang="0">
                <a:pos x="22" y="52"/>
              </a:cxn>
              <a:cxn ang="0">
                <a:pos x="286" y="50"/>
              </a:cxn>
              <a:cxn ang="0">
                <a:pos x="294" y="56"/>
              </a:cxn>
              <a:cxn ang="0">
                <a:pos x="266" y="232"/>
              </a:cxn>
              <a:cxn ang="0">
                <a:pos x="42" y="230"/>
              </a:cxn>
              <a:cxn ang="0">
                <a:pos x="36" y="224"/>
              </a:cxn>
              <a:cxn ang="0">
                <a:pos x="106" y="138"/>
              </a:cxn>
              <a:cxn ang="0">
                <a:pos x="114" y="146"/>
              </a:cxn>
              <a:cxn ang="0">
                <a:pos x="202" y="144"/>
              </a:cxn>
              <a:cxn ang="0">
                <a:pos x="276" y="130"/>
              </a:cxn>
              <a:cxn ang="0">
                <a:pos x="274" y="226"/>
              </a:cxn>
              <a:cxn ang="0">
                <a:pos x="266" y="232"/>
              </a:cxn>
              <a:cxn ang="0">
                <a:pos x="122" y="132"/>
              </a:cxn>
              <a:cxn ang="0">
                <a:pos x="190" y="132"/>
              </a:cxn>
              <a:cxn ang="0">
                <a:pos x="174" y="16"/>
              </a:cxn>
              <a:cxn ang="0">
                <a:pos x="200" y="32"/>
              </a:cxn>
              <a:cxn ang="0">
                <a:pos x="110" y="36"/>
              </a:cxn>
              <a:cxn ang="0">
                <a:pos x="124" y="22"/>
              </a:cxn>
              <a:cxn ang="0">
                <a:pos x="156" y="14"/>
              </a:cxn>
            </a:cxnLst>
            <a:rect l="0" t="0" r="r" b="b"/>
            <a:pathLst>
              <a:path w="310" h="246">
                <a:moveTo>
                  <a:pt x="286" y="36"/>
                </a:moveTo>
                <a:lnTo>
                  <a:pt x="216" y="36"/>
                </a:lnTo>
                <a:lnTo>
                  <a:pt x="216" y="36"/>
                </a:lnTo>
                <a:lnTo>
                  <a:pt x="214" y="28"/>
                </a:lnTo>
                <a:lnTo>
                  <a:pt x="212" y="22"/>
                </a:lnTo>
                <a:lnTo>
                  <a:pt x="206" y="16"/>
                </a:lnTo>
                <a:lnTo>
                  <a:pt x="198" y="10"/>
                </a:lnTo>
                <a:lnTo>
                  <a:pt x="190" y="6"/>
                </a:lnTo>
                <a:lnTo>
                  <a:pt x="178" y="2"/>
                </a:lnTo>
                <a:lnTo>
                  <a:pt x="168" y="0"/>
                </a:lnTo>
                <a:lnTo>
                  <a:pt x="156" y="0"/>
                </a:lnTo>
                <a:lnTo>
                  <a:pt x="156" y="0"/>
                </a:lnTo>
                <a:lnTo>
                  <a:pt x="144" y="0"/>
                </a:lnTo>
                <a:lnTo>
                  <a:pt x="132" y="2"/>
                </a:lnTo>
                <a:lnTo>
                  <a:pt x="122" y="6"/>
                </a:lnTo>
                <a:lnTo>
                  <a:pt x="114" y="10"/>
                </a:lnTo>
                <a:lnTo>
                  <a:pt x="106" y="16"/>
                </a:lnTo>
                <a:lnTo>
                  <a:pt x="100" y="22"/>
                </a:lnTo>
                <a:lnTo>
                  <a:pt x="96" y="28"/>
                </a:lnTo>
                <a:lnTo>
                  <a:pt x="94" y="36"/>
                </a:lnTo>
                <a:lnTo>
                  <a:pt x="24" y="36"/>
                </a:lnTo>
                <a:lnTo>
                  <a:pt x="24" y="36"/>
                </a:lnTo>
                <a:lnTo>
                  <a:pt x="16" y="38"/>
                </a:lnTo>
                <a:lnTo>
                  <a:pt x="8" y="42"/>
                </a:lnTo>
                <a:lnTo>
                  <a:pt x="2" y="50"/>
                </a:lnTo>
                <a:lnTo>
                  <a:pt x="0" y="60"/>
                </a:lnTo>
                <a:lnTo>
                  <a:pt x="0" y="108"/>
                </a:lnTo>
                <a:lnTo>
                  <a:pt x="0" y="108"/>
                </a:lnTo>
                <a:lnTo>
                  <a:pt x="2" y="116"/>
                </a:lnTo>
                <a:lnTo>
                  <a:pt x="6" y="122"/>
                </a:lnTo>
                <a:lnTo>
                  <a:pt x="14" y="128"/>
                </a:lnTo>
                <a:lnTo>
                  <a:pt x="22" y="130"/>
                </a:lnTo>
                <a:lnTo>
                  <a:pt x="22" y="224"/>
                </a:lnTo>
                <a:lnTo>
                  <a:pt x="22" y="224"/>
                </a:lnTo>
                <a:lnTo>
                  <a:pt x="22" y="232"/>
                </a:lnTo>
                <a:lnTo>
                  <a:pt x="28" y="240"/>
                </a:lnTo>
                <a:lnTo>
                  <a:pt x="36" y="244"/>
                </a:lnTo>
                <a:lnTo>
                  <a:pt x="46" y="246"/>
                </a:lnTo>
                <a:lnTo>
                  <a:pt x="266" y="246"/>
                </a:lnTo>
                <a:lnTo>
                  <a:pt x="266" y="246"/>
                </a:lnTo>
                <a:lnTo>
                  <a:pt x="276" y="244"/>
                </a:lnTo>
                <a:lnTo>
                  <a:pt x="284" y="240"/>
                </a:lnTo>
                <a:lnTo>
                  <a:pt x="288" y="232"/>
                </a:lnTo>
                <a:lnTo>
                  <a:pt x="290" y="224"/>
                </a:lnTo>
                <a:lnTo>
                  <a:pt x="290" y="130"/>
                </a:lnTo>
                <a:lnTo>
                  <a:pt x="290" y="130"/>
                </a:lnTo>
                <a:lnTo>
                  <a:pt x="298" y="128"/>
                </a:lnTo>
                <a:lnTo>
                  <a:pt x="304" y="122"/>
                </a:lnTo>
                <a:lnTo>
                  <a:pt x="308" y="116"/>
                </a:lnTo>
                <a:lnTo>
                  <a:pt x="310" y="108"/>
                </a:lnTo>
                <a:lnTo>
                  <a:pt x="310" y="60"/>
                </a:lnTo>
                <a:lnTo>
                  <a:pt x="310" y="60"/>
                </a:lnTo>
                <a:lnTo>
                  <a:pt x="308" y="50"/>
                </a:lnTo>
                <a:lnTo>
                  <a:pt x="304" y="42"/>
                </a:lnTo>
                <a:lnTo>
                  <a:pt x="296" y="38"/>
                </a:lnTo>
                <a:lnTo>
                  <a:pt x="286" y="36"/>
                </a:lnTo>
                <a:lnTo>
                  <a:pt x="286" y="36"/>
                </a:lnTo>
                <a:close/>
                <a:moveTo>
                  <a:pt x="296" y="108"/>
                </a:moveTo>
                <a:lnTo>
                  <a:pt x="296" y="108"/>
                </a:lnTo>
                <a:lnTo>
                  <a:pt x="294" y="110"/>
                </a:lnTo>
                <a:lnTo>
                  <a:pt x="292" y="114"/>
                </a:lnTo>
                <a:lnTo>
                  <a:pt x="290" y="114"/>
                </a:lnTo>
                <a:lnTo>
                  <a:pt x="286" y="116"/>
                </a:lnTo>
                <a:lnTo>
                  <a:pt x="204" y="116"/>
                </a:lnTo>
                <a:lnTo>
                  <a:pt x="204" y="98"/>
                </a:lnTo>
                <a:lnTo>
                  <a:pt x="204" y="98"/>
                </a:lnTo>
                <a:lnTo>
                  <a:pt x="202" y="92"/>
                </a:lnTo>
                <a:lnTo>
                  <a:pt x="196" y="90"/>
                </a:lnTo>
                <a:lnTo>
                  <a:pt x="114" y="90"/>
                </a:lnTo>
                <a:lnTo>
                  <a:pt x="114" y="90"/>
                </a:lnTo>
                <a:lnTo>
                  <a:pt x="110" y="92"/>
                </a:lnTo>
                <a:lnTo>
                  <a:pt x="106" y="98"/>
                </a:lnTo>
                <a:lnTo>
                  <a:pt x="106" y="116"/>
                </a:lnTo>
                <a:lnTo>
                  <a:pt x="24" y="116"/>
                </a:lnTo>
                <a:lnTo>
                  <a:pt x="24" y="116"/>
                </a:lnTo>
                <a:lnTo>
                  <a:pt x="22" y="114"/>
                </a:lnTo>
                <a:lnTo>
                  <a:pt x="18" y="114"/>
                </a:lnTo>
                <a:lnTo>
                  <a:pt x="16" y="110"/>
                </a:lnTo>
                <a:lnTo>
                  <a:pt x="16" y="108"/>
                </a:lnTo>
                <a:lnTo>
                  <a:pt x="16" y="60"/>
                </a:lnTo>
                <a:lnTo>
                  <a:pt x="16" y="60"/>
                </a:lnTo>
                <a:lnTo>
                  <a:pt x="16" y="56"/>
                </a:lnTo>
                <a:lnTo>
                  <a:pt x="18" y="54"/>
                </a:lnTo>
                <a:lnTo>
                  <a:pt x="22" y="52"/>
                </a:lnTo>
                <a:lnTo>
                  <a:pt x="24" y="50"/>
                </a:lnTo>
                <a:lnTo>
                  <a:pt x="286" y="50"/>
                </a:lnTo>
                <a:lnTo>
                  <a:pt x="286" y="50"/>
                </a:lnTo>
                <a:lnTo>
                  <a:pt x="290" y="52"/>
                </a:lnTo>
                <a:lnTo>
                  <a:pt x="292" y="54"/>
                </a:lnTo>
                <a:lnTo>
                  <a:pt x="294" y="56"/>
                </a:lnTo>
                <a:lnTo>
                  <a:pt x="296" y="60"/>
                </a:lnTo>
                <a:lnTo>
                  <a:pt x="296" y="108"/>
                </a:lnTo>
                <a:close/>
                <a:moveTo>
                  <a:pt x="266" y="232"/>
                </a:moveTo>
                <a:lnTo>
                  <a:pt x="46" y="232"/>
                </a:lnTo>
                <a:lnTo>
                  <a:pt x="46" y="232"/>
                </a:lnTo>
                <a:lnTo>
                  <a:pt x="42" y="230"/>
                </a:lnTo>
                <a:lnTo>
                  <a:pt x="38" y="230"/>
                </a:lnTo>
                <a:lnTo>
                  <a:pt x="36" y="226"/>
                </a:lnTo>
                <a:lnTo>
                  <a:pt x="36" y="224"/>
                </a:lnTo>
                <a:lnTo>
                  <a:pt x="36" y="130"/>
                </a:lnTo>
                <a:lnTo>
                  <a:pt x="106" y="130"/>
                </a:lnTo>
                <a:lnTo>
                  <a:pt x="106" y="138"/>
                </a:lnTo>
                <a:lnTo>
                  <a:pt x="106" y="138"/>
                </a:lnTo>
                <a:lnTo>
                  <a:pt x="110" y="144"/>
                </a:lnTo>
                <a:lnTo>
                  <a:pt x="114" y="146"/>
                </a:lnTo>
                <a:lnTo>
                  <a:pt x="196" y="146"/>
                </a:lnTo>
                <a:lnTo>
                  <a:pt x="196" y="146"/>
                </a:lnTo>
                <a:lnTo>
                  <a:pt x="202" y="144"/>
                </a:lnTo>
                <a:lnTo>
                  <a:pt x="204" y="138"/>
                </a:lnTo>
                <a:lnTo>
                  <a:pt x="204" y="130"/>
                </a:lnTo>
                <a:lnTo>
                  <a:pt x="276" y="130"/>
                </a:lnTo>
                <a:lnTo>
                  <a:pt x="276" y="224"/>
                </a:lnTo>
                <a:lnTo>
                  <a:pt x="276" y="224"/>
                </a:lnTo>
                <a:lnTo>
                  <a:pt x="274" y="226"/>
                </a:lnTo>
                <a:lnTo>
                  <a:pt x="272" y="230"/>
                </a:lnTo>
                <a:lnTo>
                  <a:pt x="270" y="230"/>
                </a:lnTo>
                <a:lnTo>
                  <a:pt x="266" y="232"/>
                </a:lnTo>
                <a:lnTo>
                  <a:pt x="266" y="232"/>
                </a:lnTo>
                <a:close/>
                <a:moveTo>
                  <a:pt x="190" y="132"/>
                </a:moveTo>
                <a:lnTo>
                  <a:pt x="122" y="132"/>
                </a:lnTo>
                <a:lnTo>
                  <a:pt x="122" y="106"/>
                </a:lnTo>
                <a:lnTo>
                  <a:pt x="190" y="106"/>
                </a:lnTo>
                <a:lnTo>
                  <a:pt x="190" y="132"/>
                </a:lnTo>
                <a:close/>
                <a:moveTo>
                  <a:pt x="156" y="14"/>
                </a:moveTo>
                <a:lnTo>
                  <a:pt x="156" y="14"/>
                </a:lnTo>
                <a:lnTo>
                  <a:pt x="174" y="16"/>
                </a:lnTo>
                <a:lnTo>
                  <a:pt x="188" y="22"/>
                </a:lnTo>
                <a:lnTo>
                  <a:pt x="198" y="28"/>
                </a:lnTo>
                <a:lnTo>
                  <a:pt x="200" y="32"/>
                </a:lnTo>
                <a:lnTo>
                  <a:pt x="202" y="36"/>
                </a:lnTo>
                <a:lnTo>
                  <a:pt x="110" y="36"/>
                </a:lnTo>
                <a:lnTo>
                  <a:pt x="110" y="36"/>
                </a:lnTo>
                <a:lnTo>
                  <a:pt x="110" y="32"/>
                </a:lnTo>
                <a:lnTo>
                  <a:pt x="114" y="28"/>
                </a:lnTo>
                <a:lnTo>
                  <a:pt x="124" y="22"/>
                </a:lnTo>
                <a:lnTo>
                  <a:pt x="138" y="16"/>
                </a:lnTo>
                <a:lnTo>
                  <a:pt x="156" y="14"/>
                </a:lnTo>
                <a:lnTo>
                  <a:pt x="156" y="1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4" name="组 22"/>
          <p:cNvGrpSpPr/>
          <p:nvPr/>
        </p:nvGrpSpPr>
        <p:grpSpPr>
          <a:xfrm>
            <a:off x="6459989" y="2976454"/>
            <a:ext cx="401504" cy="338994"/>
            <a:chOff x="5268913" y="1114425"/>
            <a:chExt cx="530225" cy="447675"/>
          </a:xfrm>
        </p:grpSpPr>
        <p:sp>
          <p:nvSpPr>
            <p:cNvPr id="35" name="Freeform 137"/>
            <p:cNvSpPr>
              <a:spLocks noEditPoints="1"/>
            </p:cNvSpPr>
            <p:nvPr/>
          </p:nvSpPr>
          <p:spPr bwMode="auto">
            <a:xfrm>
              <a:off x="5268913" y="1114425"/>
              <a:ext cx="530225" cy="447675"/>
            </a:xfrm>
            <a:custGeom>
              <a:avLst/>
              <a:gdLst/>
              <a:ahLst/>
              <a:cxnLst>
                <a:cxn ang="0">
                  <a:pos x="248" y="0"/>
                </a:cxn>
                <a:cxn ang="0">
                  <a:pos x="214" y="10"/>
                </a:cxn>
                <a:cxn ang="0">
                  <a:pos x="204" y="44"/>
                </a:cxn>
                <a:cxn ang="0">
                  <a:pos x="212" y="84"/>
                </a:cxn>
                <a:cxn ang="0">
                  <a:pos x="158" y="128"/>
                </a:cxn>
                <a:cxn ang="0">
                  <a:pos x="128" y="66"/>
                </a:cxn>
                <a:cxn ang="0">
                  <a:pos x="102" y="28"/>
                </a:cxn>
                <a:cxn ang="0">
                  <a:pos x="66" y="18"/>
                </a:cxn>
                <a:cxn ang="0">
                  <a:pos x="44" y="22"/>
                </a:cxn>
                <a:cxn ang="0">
                  <a:pos x="44" y="32"/>
                </a:cxn>
                <a:cxn ang="0">
                  <a:pos x="32" y="78"/>
                </a:cxn>
                <a:cxn ang="0">
                  <a:pos x="8" y="60"/>
                </a:cxn>
                <a:cxn ang="0">
                  <a:pos x="2" y="64"/>
                </a:cxn>
                <a:cxn ang="0">
                  <a:pos x="8" y="114"/>
                </a:cxn>
                <a:cxn ang="0">
                  <a:pos x="30" y="136"/>
                </a:cxn>
                <a:cxn ang="0">
                  <a:pos x="64" y="148"/>
                </a:cxn>
                <a:cxn ang="0">
                  <a:pos x="52" y="234"/>
                </a:cxn>
                <a:cxn ang="0">
                  <a:pos x="90" y="280"/>
                </a:cxn>
                <a:cxn ang="0">
                  <a:pos x="100" y="280"/>
                </a:cxn>
                <a:cxn ang="0">
                  <a:pos x="218" y="280"/>
                </a:cxn>
                <a:cxn ang="0">
                  <a:pos x="262" y="236"/>
                </a:cxn>
                <a:cxn ang="0">
                  <a:pos x="248" y="130"/>
                </a:cxn>
                <a:cxn ang="0">
                  <a:pos x="244" y="116"/>
                </a:cxn>
                <a:cxn ang="0">
                  <a:pos x="290" y="130"/>
                </a:cxn>
                <a:cxn ang="0">
                  <a:pos x="334" y="86"/>
                </a:cxn>
                <a:cxn ang="0">
                  <a:pos x="248" y="92"/>
                </a:cxn>
                <a:cxn ang="0">
                  <a:pos x="248" y="92"/>
                </a:cxn>
                <a:cxn ang="0">
                  <a:pos x="94" y="266"/>
                </a:cxn>
                <a:cxn ang="0">
                  <a:pos x="162" y="144"/>
                </a:cxn>
                <a:cxn ang="0">
                  <a:pos x="82" y="72"/>
                </a:cxn>
                <a:cxn ang="0">
                  <a:pos x="62" y="32"/>
                </a:cxn>
                <a:cxn ang="0">
                  <a:pos x="92" y="40"/>
                </a:cxn>
                <a:cxn ang="0">
                  <a:pos x="114" y="72"/>
                </a:cxn>
                <a:cxn ang="0">
                  <a:pos x="108" y="110"/>
                </a:cxn>
                <a:cxn ang="0">
                  <a:pos x="96" y="122"/>
                </a:cxn>
                <a:cxn ang="0">
                  <a:pos x="74" y="132"/>
                </a:cxn>
                <a:cxn ang="0">
                  <a:pos x="46" y="130"/>
                </a:cxn>
                <a:cxn ang="0">
                  <a:pos x="22" y="110"/>
                </a:cxn>
                <a:cxn ang="0">
                  <a:pos x="22" y="88"/>
                </a:cxn>
                <a:cxn ang="0">
                  <a:pos x="54" y="100"/>
                </a:cxn>
                <a:cxn ang="0">
                  <a:pos x="120" y="166"/>
                </a:cxn>
                <a:cxn ang="0">
                  <a:pos x="98" y="138"/>
                </a:cxn>
                <a:cxn ang="0">
                  <a:pos x="104" y="134"/>
                </a:cxn>
                <a:cxn ang="0">
                  <a:pos x="110" y="128"/>
                </a:cxn>
                <a:cxn ang="0">
                  <a:pos x="116" y="122"/>
                </a:cxn>
                <a:cxn ang="0">
                  <a:pos x="120" y="118"/>
                </a:cxn>
                <a:cxn ang="0">
                  <a:pos x="148" y="138"/>
                </a:cxn>
                <a:cxn ang="0">
                  <a:pos x="218" y="262"/>
                </a:cxn>
                <a:cxn ang="0">
                  <a:pos x="290" y="112"/>
                </a:cxn>
                <a:cxn ang="0">
                  <a:pos x="316" y="86"/>
                </a:cxn>
              </a:cxnLst>
              <a:rect l="0" t="0" r="r" b="b"/>
              <a:pathLst>
                <a:path w="334" h="282">
                  <a:moveTo>
                    <a:pt x="332" y="80"/>
                  </a:moveTo>
                  <a:lnTo>
                    <a:pt x="252" y="2"/>
                  </a:lnTo>
                  <a:lnTo>
                    <a:pt x="252" y="2"/>
                  </a:lnTo>
                  <a:lnTo>
                    <a:pt x="248" y="0"/>
                  </a:lnTo>
                  <a:lnTo>
                    <a:pt x="244" y="0"/>
                  </a:lnTo>
                  <a:lnTo>
                    <a:pt x="216" y="8"/>
                  </a:lnTo>
                  <a:lnTo>
                    <a:pt x="216" y="8"/>
                  </a:lnTo>
                  <a:lnTo>
                    <a:pt x="214" y="10"/>
                  </a:lnTo>
                  <a:lnTo>
                    <a:pt x="212" y="14"/>
                  </a:lnTo>
                  <a:lnTo>
                    <a:pt x="204" y="40"/>
                  </a:lnTo>
                  <a:lnTo>
                    <a:pt x="204" y="40"/>
                  </a:lnTo>
                  <a:lnTo>
                    <a:pt x="204" y="44"/>
                  </a:lnTo>
                  <a:lnTo>
                    <a:pt x="204" y="48"/>
                  </a:lnTo>
                  <a:lnTo>
                    <a:pt x="230" y="74"/>
                  </a:lnTo>
                  <a:lnTo>
                    <a:pt x="216" y="88"/>
                  </a:lnTo>
                  <a:lnTo>
                    <a:pt x="212" y="84"/>
                  </a:lnTo>
                  <a:lnTo>
                    <a:pt x="212" y="84"/>
                  </a:lnTo>
                  <a:lnTo>
                    <a:pt x="206" y="82"/>
                  </a:lnTo>
                  <a:lnTo>
                    <a:pt x="202" y="84"/>
                  </a:lnTo>
                  <a:lnTo>
                    <a:pt x="158" y="12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30" y="82"/>
                  </a:lnTo>
                  <a:lnTo>
                    <a:pt x="128" y="66"/>
                  </a:lnTo>
                  <a:lnTo>
                    <a:pt x="122" y="50"/>
                  </a:lnTo>
                  <a:lnTo>
                    <a:pt x="110" y="36"/>
                  </a:lnTo>
                  <a:lnTo>
                    <a:pt x="110" y="36"/>
                  </a:lnTo>
                  <a:lnTo>
                    <a:pt x="102" y="28"/>
                  </a:lnTo>
                  <a:lnTo>
                    <a:pt x="90" y="22"/>
                  </a:lnTo>
                  <a:lnTo>
                    <a:pt x="78" y="20"/>
                  </a:lnTo>
                  <a:lnTo>
                    <a:pt x="66" y="18"/>
                  </a:lnTo>
                  <a:lnTo>
                    <a:pt x="66" y="18"/>
                  </a:lnTo>
                  <a:lnTo>
                    <a:pt x="56" y="18"/>
                  </a:lnTo>
                  <a:lnTo>
                    <a:pt x="46" y="20"/>
                  </a:lnTo>
                  <a:lnTo>
                    <a:pt x="46" y="20"/>
                  </a:lnTo>
                  <a:lnTo>
                    <a:pt x="44" y="22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2" y="30"/>
                  </a:lnTo>
                  <a:lnTo>
                    <a:pt x="44" y="32"/>
                  </a:lnTo>
                  <a:lnTo>
                    <a:pt x="60" y="48"/>
                  </a:lnTo>
                  <a:lnTo>
                    <a:pt x="66" y="72"/>
                  </a:lnTo>
                  <a:lnTo>
                    <a:pt x="54" y="84"/>
                  </a:lnTo>
                  <a:lnTo>
                    <a:pt x="32" y="78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2" y="60"/>
                  </a:lnTo>
                  <a:lnTo>
                    <a:pt x="8" y="60"/>
                  </a:lnTo>
                  <a:lnTo>
                    <a:pt x="8" y="60"/>
                  </a:lnTo>
                  <a:lnTo>
                    <a:pt x="4" y="62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0" y="72"/>
                  </a:lnTo>
                  <a:lnTo>
                    <a:pt x="0" y="82"/>
                  </a:lnTo>
                  <a:lnTo>
                    <a:pt x="2" y="98"/>
                  </a:lnTo>
                  <a:lnTo>
                    <a:pt x="8" y="114"/>
                  </a:lnTo>
                  <a:lnTo>
                    <a:pt x="14" y="122"/>
                  </a:lnTo>
                  <a:lnTo>
                    <a:pt x="20" y="128"/>
                  </a:lnTo>
                  <a:lnTo>
                    <a:pt x="20" y="128"/>
                  </a:lnTo>
                  <a:lnTo>
                    <a:pt x="30" y="136"/>
                  </a:lnTo>
                  <a:lnTo>
                    <a:pt x="40" y="142"/>
                  </a:lnTo>
                  <a:lnTo>
                    <a:pt x="52" y="146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82" y="146"/>
                  </a:lnTo>
                  <a:lnTo>
                    <a:pt x="110" y="176"/>
                  </a:lnTo>
                  <a:lnTo>
                    <a:pt x="52" y="234"/>
                  </a:lnTo>
                  <a:lnTo>
                    <a:pt x="52" y="234"/>
                  </a:lnTo>
                  <a:lnTo>
                    <a:pt x="50" y="238"/>
                  </a:lnTo>
                  <a:lnTo>
                    <a:pt x="50" y="238"/>
                  </a:lnTo>
                  <a:lnTo>
                    <a:pt x="52" y="244"/>
                  </a:lnTo>
                  <a:lnTo>
                    <a:pt x="90" y="280"/>
                  </a:lnTo>
                  <a:lnTo>
                    <a:pt x="90" y="280"/>
                  </a:lnTo>
                  <a:lnTo>
                    <a:pt x="94" y="282"/>
                  </a:lnTo>
                  <a:lnTo>
                    <a:pt x="94" y="282"/>
                  </a:lnTo>
                  <a:lnTo>
                    <a:pt x="100" y="280"/>
                  </a:lnTo>
                  <a:lnTo>
                    <a:pt x="158" y="222"/>
                  </a:lnTo>
                  <a:lnTo>
                    <a:pt x="212" y="278"/>
                  </a:lnTo>
                  <a:lnTo>
                    <a:pt x="212" y="278"/>
                  </a:lnTo>
                  <a:lnTo>
                    <a:pt x="218" y="280"/>
                  </a:lnTo>
                  <a:lnTo>
                    <a:pt x="222" y="278"/>
                  </a:lnTo>
                  <a:lnTo>
                    <a:pt x="260" y="240"/>
                  </a:lnTo>
                  <a:lnTo>
                    <a:pt x="260" y="240"/>
                  </a:lnTo>
                  <a:lnTo>
                    <a:pt x="262" y="236"/>
                  </a:lnTo>
                  <a:lnTo>
                    <a:pt x="260" y="230"/>
                  </a:lnTo>
                  <a:lnTo>
                    <a:pt x="204" y="176"/>
                  </a:lnTo>
                  <a:lnTo>
                    <a:pt x="248" y="130"/>
                  </a:lnTo>
                  <a:lnTo>
                    <a:pt x="248" y="130"/>
                  </a:lnTo>
                  <a:lnTo>
                    <a:pt x="250" y="126"/>
                  </a:lnTo>
                  <a:lnTo>
                    <a:pt x="250" y="126"/>
                  </a:lnTo>
                  <a:lnTo>
                    <a:pt x="248" y="120"/>
                  </a:lnTo>
                  <a:lnTo>
                    <a:pt x="244" y="116"/>
                  </a:lnTo>
                  <a:lnTo>
                    <a:pt x="258" y="102"/>
                  </a:lnTo>
                  <a:lnTo>
                    <a:pt x="284" y="128"/>
                  </a:lnTo>
                  <a:lnTo>
                    <a:pt x="284" y="128"/>
                  </a:lnTo>
                  <a:lnTo>
                    <a:pt x="290" y="130"/>
                  </a:lnTo>
                  <a:lnTo>
                    <a:pt x="294" y="128"/>
                  </a:lnTo>
                  <a:lnTo>
                    <a:pt x="332" y="90"/>
                  </a:lnTo>
                  <a:lnTo>
                    <a:pt x="332" y="90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2" y="80"/>
                  </a:lnTo>
                  <a:lnTo>
                    <a:pt x="332" y="80"/>
                  </a:lnTo>
                  <a:close/>
                  <a:moveTo>
                    <a:pt x="248" y="92"/>
                  </a:moveTo>
                  <a:lnTo>
                    <a:pt x="234" y="106"/>
                  </a:lnTo>
                  <a:lnTo>
                    <a:pt x="226" y="98"/>
                  </a:lnTo>
                  <a:lnTo>
                    <a:pt x="240" y="84"/>
                  </a:lnTo>
                  <a:lnTo>
                    <a:pt x="248" y="92"/>
                  </a:lnTo>
                  <a:close/>
                  <a:moveTo>
                    <a:pt x="162" y="144"/>
                  </a:moveTo>
                  <a:lnTo>
                    <a:pt x="206" y="98"/>
                  </a:lnTo>
                  <a:lnTo>
                    <a:pt x="234" y="126"/>
                  </a:lnTo>
                  <a:lnTo>
                    <a:pt x="94" y="266"/>
                  </a:lnTo>
                  <a:lnTo>
                    <a:pt x="68" y="238"/>
                  </a:lnTo>
                  <a:lnTo>
                    <a:pt x="162" y="144"/>
                  </a:lnTo>
                  <a:lnTo>
                    <a:pt x="162" y="142"/>
                  </a:lnTo>
                  <a:lnTo>
                    <a:pt x="162" y="144"/>
                  </a:lnTo>
                  <a:close/>
                  <a:moveTo>
                    <a:pt x="80" y="78"/>
                  </a:moveTo>
                  <a:lnTo>
                    <a:pt x="80" y="78"/>
                  </a:lnTo>
                  <a:lnTo>
                    <a:pt x="82" y="74"/>
                  </a:lnTo>
                  <a:lnTo>
                    <a:pt x="82" y="72"/>
                  </a:lnTo>
                  <a:lnTo>
                    <a:pt x="72" y="44"/>
                  </a:lnTo>
                  <a:lnTo>
                    <a:pt x="72" y="44"/>
                  </a:lnTo>
                  <a:lnTo>
                    <a:pt x="72" y="40"/>
                  </a:lnTo>
                  <a:lnTo>
                    <a:pt x="62" y="32"/>
                  </a:lnTo>
                  <a:lnTo>
                    <a:pt x="62" y="32"/>
                  </a:lnTo>
                  <a:lnTo>
                    <a:pt x="74" y="32"/>
                  </a:lnTo>
                  <a:lnTo>
                    <a:pt x="84" y="36"/>
                  </a:lnTo>
                  <a:lnTo>
                    <a:pt x="92" y="40"/>
                  </a:lnTo>
                  <a:lnTo>
                    <a:pt x="102" y="46"/>
                  </a:lnTo>
                  <a:lnTo>
                    <a:pt x="102" y="46"/>
                  </a:lnTo>
                  <a:lnTo>
                    <a:pt x="110" y="58"/>
                  </a:lnTo>
                  <a:lnTo>
                    <a:pt x="114" y="72"/>
                  </a:lnTo>
                  <a:lnTo>
                    <a:pt x="116" y="84"/>
                  </a:lnTo>
                  <a:lnTo>
                    <a:pt x="114" y="98"/>
                  </a:lnTo>
                  <a:lnTo>
                    <a:pt x="114" y="98"/>
                  </a:lnTo>
                  <a:lnTo>
                    <a:pt x="108" y="110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0" y="128"/>
                  </a:lnTo>
                  <a:lnTo>
                    <a:pt x="82" y="132"/>
                  </a:lnTo>
                  <a:lnTo>
                    <a:pt x="82" y="132"/>
                  </a:lnTo>
                  <a:lnTo>
                    <a:pt x="74" y="132"/>
                  </a:lnTo>
                  <a:lnTo>
                    <a:pt x="64" y="134"/>
                  </a:lnTo>
                  <a:lnTo>
                    <a:pt x="64" y="134"/>
                  </a:lnTo>
                  <a:lnTo>
                    <a:pt x="54" y="132"/>
                  </a:lnTo>
                  <a:lnTo>
                    <a:pt x="46" y="130"/>
                  </a:lnTo>
                  <a:lnTo>
                    <a:pt x="36" y="126"/>
                  </a:lnTo>
                  <a:lnTo>
                    <a:pt x="30" y="118"/>
                  </a:lnTo>
                  <a:lnTo>
                    <a:pt x="30" y="118"/>
                  </a:lnTo>
                  <a:lnTo>
                    <a:pt x="22" y="110"/>
                  </a:lnTo>
                  <a:lnTo>
                    <a:pt x="18" y="102"/>
                  </a:lnTo>
                  <a:lnTo>
                    <a:pt x="14" y="92"/>
                  </a:lnTo>
                  <a:lnTo>
                    <a:pt x="14" y="80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6" y="90"/>
                  </a:lnTo>
                  <a:lnTo>
                    <a:pt x="54" y="100"/>
                  </a:lnTo>
                  <a:lnTo>
                    <a:pt x="54" y="100"/>
                  </a:lnTo>
                  <a:lnTo>
                    <a:pt x="58" y="100"/>
                  </a:lnTo>
                  <a:lnTo>
                    <a:pt x="60" y="98"/>
                  </a:lnTo>
                  <a:lnTo>
                    <a:pt x="80" y="78"/>
                  </a:lnTo>
                  <a:close/>
                  <a:moveTo>
                    <a:pt x="120" y="166"/>
                  </a:moveTo>
                  <a:lnTo>
                    <a:pt x="96" y="140"/>
                  </a:lnTo>
                  <a:lnTo>
                    <a:pt x="96" y="140"/>
                  </a:lnTo>
                  <a:lnTo>
                    <a:pt x="98" y="138"/>
                  </a:lnTo>
                  <a:lnTo>
                    <a:pt x="98" y="138"/>
                  </a:lnTo>
                  <a:lnTo>
                    <a:pt x="100" y="138"/>
                  </a:lnTo>
                  <a:lnTo>
                    <a:pt x="100" y="138"/>
                  </a:lnTo>
                  <a:lnTo>
                    <a:pt x="100" y="138"/>
                  </a:lnTo>
                  <a:lnTo>
                    <a:pt x="104" y="134"/>
                  </a:lnTo>
                  <a:lnTo>
                    <a:pt x="104" y="134"/>
                  </a:lnTo>
                  <a:lnTo>
                    <a:pt x="106" y="134"/>
                  </a:lnTo>
                  <a:lnTo>
                    <a:pt x="106" y="134"/>
                  </a:lnTo>
                  <a:lnTo>
                    <a:pt x="110" y="128"/>
                  </a:lnTo>
                  <a:lnTo>
                    <a:pt x="110" y="128"/>
                  </a:lnTo>
                  <a:lnTo>
                    <a:pt x="116" y="124"/>
                  </a:lnTo>
                  <a:lnTo>
                    <a:pt x="116" y="124"/>
                  </a:lnTo>
                  <a:lnTo>
                    <a:pt x="116" y="122"/>
                  </a:lnTo>
                  <a:lnTo>
                    <a:pt x="116" y="122"/>
                  </a:lnTo>
                  <a:lnTo>
                    <a:pt x="120" y="118"/>
                  </a:lnTo>
                  <a:lnTo>
                    <a:pt x="120" y="118"/>
                  </a:lnTo>
                  <a:lnTo>
                    <a:pt x="120" y="118"/>
                  </a:lnTo>
                  <a:lnTo>
                    <a:pt x="120" y="116"/>
                  </a:lnTo>
                  <a:lnTo>
                    <a:pt x="120" y="116"/>
                  </a:lnTo>
                  <a:lnTo>
                    <a:pt x="122" y="114"/>
                  </a:lnTo>
                  <a:lnTo>
                    <a:pt x="148" y="138"/>
                  </a:lnTo>
                  <a:lnTo>
                    <a:pt x="120" y="166"/>
                  </a:lnTo>
                  <a:close/>
                  <a:moveTo>
                    <a:pt x="194" y="184"/>
                  </a:moveTo>
                  <a:lnTo>
                    <a:pt x="244" y="236"/>
                  </a:lnTo>
                  <a:lnTo>
                    <a:pt x="218" y="262"/>
                  </a:lnTo>
                  <a:lnTo>
                    <a:pt x="168" y="212"/>
                  </a:lnTo>
                  <a:lnTo>
                    <a:pt x="194" y="184"/>
                  </a:lnTo>
                  <a:close/>
                  <a:moveTo>
                    <a:pt x="316" y="86"/>
                  </a:moveTo>
                  <a:lnTo>
                    <a:pt x="290" y="112"/>
                  </a:lnTo>
                  <a:lnTo>
                    <a:pt x="218" y="42"/>
                  </a:lnTo>
                  <a:lnTo>
                    <a:pt x="224" y="20"/>
                  </a:lnTo>
                  <a:lnTo>
                    <a:pt x="244" y="14"/>
                  </a:lnTo>
                  <a:lnTo>
                    <a:pt x="316" y="8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38"/>
            <p:cNvSpPr/>
            <p:nvPr/>
          </p:nvSpPr>
          <p:spPr bwMode="auto">
            <a:xfrm>
              <a:off x="5430838" y="1336675"/>
              <a:ext cx="142875" cy="146050"/>
            </a:xfrm>
            <a:custGeom>
              <a:avLst/>
              <a:gdLst/>
              <a:ahLst/>
              <a:cxnLst>
                <a:cxn ang="0">
                  <a:pos x="0" y="84"/>
                </a:cxn>
                <a:cxn ang="0">
                  <a:pos x="0" y="84"/>
                </a:cxn>
                <a:cxn ang="0">
                  <a:pos x="2" y="90"/>
                </a:cxn>
                <a:cxn ang="0">
                  <a:pos x="2" y="90"/>
                </a:cxn>
                <a:cxn ang="0">
                  <a:pos x="6" y="92"/>
                </a:cxn>
                <a:cxn ang="0">
                  <a:pos x="6" y="92"/>
                </a:cxn>
                <a:cxn ang="0">
                  <a:pos x="12" y="90"/>
                </a:cxn>
                <a:cxn ang="0">
                  <a:pos x="88" y="12"/>
                </a:cxn>
                <a:cxn ang="0">
                  <a:pos x="88" y="12"/>
                </a:cxn>
                <a:cxn ang="0">
                  <a:pos x="90" y="8"/>
                </a:cxn>
                <a:cxn ang="0">
                  <a:pos x="88" y="2"/>
                </a:cxn>
                <a:cxn ang="0">
                  <a:pos x="88" y="2"/>
                </a:cxn>
                <a:cxn ang="0">
                  <a:pos x="84" y="0"/>
                </a:cxn>
                <a:cxn ang="0">
                  <a:pos x="78" y="2"/>
                </a:cxn>
                <a:cxn ang="0">
                  <a:pos x="2" y="80"/>
                </a:cxn>
                <a:cxn ang="0">
                  <a:pos x="2" y="80"/>
                </a:cxn>
                <a:cxn ang="0">
                  <a:pos x="0" y="84"/>
                </a:cxn>
                <a:cxn ang="0">
                  <a:pos x="0" y="84"/>
                </a:cxn>
              </a:cxnLst>
              <a:rect l="0" t="0" r="r" b="b"/>
              <a:pathLst>
                <a:path w="90" h="92">
                  <a:moveTo>
                    <a:pt x="0" y="84"/>
                  </a:moveTo>
                  <a:lnTo>
                    <a:pt x="0" y="84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6" y="92"/>
                  </a:lnTo>
                  <a:lnTo>
                    <a:pt x="6" y="92"/>
                  </a:lnTo>
                  <a:lnTo>
                    <a:pt x="12" y="90"/>
                  </a:lnTo>
                  <a:lnTo>
                    <a:pt x="88" y="12"/>
                  </a:lnTo>
                  <a:lnTo>
                    <a:pt x="88" y="12"/>
                  </a:lnTo>
                  <a:lnTo>
                    <a:pt x="90" y="8"/>
                  </a:lnTo>
                  <a:lnTo>
                    <a:pt x="88" y="2"/>
                  </a:lnTo>
                  <a:lnTo>
                    <a:pt x="88" y="2"/>
                  </a:lnTo>
                  <a:lnTo>
                    <a:pt x="84" y="0"/>
                  </a:lnTo>
                  <a:lnTo>
                    <a:pt x="78" y="2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7" name="组 23"/>
          <p:cNvGrpSpPr/>
          <p:nvPr/>
        </p:nvGrpSpPr>
        <p:grpSpPr>
          <a:xfrm>
            <a:off x="5060735" y="2077184"/>
            <a:ext cx="290074" cy="217121"/>
            <a:chOff x="6018213" y="1143000"/>
            <a:chExt cx="530225" cy="396875"/>
          </a:xfrm>
        </p:grpSpPr>
        <p:sp>
          <p:nvSpPr>
            <p:cNvPr id="38" name="Freeform 149"/>
            <p:cNvSpPr/>
            <p:nvPr/>
          </p:nvSpPr>
          <p:spPr bwMode="auto">
            <a:xfrm>
              <a:off x="6094413" y="1314450"/>
              <a:ext cx="269875" cy="25400"/>
            </a:xfrm>
            <a:custGeom>
              <a:avLst/>
              <a:gdLst/>
              <a:ahLst/>
              <a:cxnLst>
                <a:cxn ang="0">
                  <a:pos x="16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8" y="16"/>
                </a:cxn>
                <a:cxn ang="0">
                  <a:pos x="162" y="16"/>
                </a:cxn>
                <a:cxn ang="0">
                  <a:pos x="162" y="16"/>
                </a:cxn>
                <a:cxn ang="0">
                  <a:pos x="166" y="14"/>
                </a:cxn>
                <a:cxn ang="0">
                  <a:pos x="168" y="12"/>
                </a:cxn>
                <a:cxn ang="0">
                  <a:pos x="170" y="10"/>
                </a:cxn>
                <a:cxn ang="0">
                  <a:pos x="170" y="8"/>
                </a:cxn>
                <a:cxn ang="0">
                  <a:pos x="170" y="8"/>
                </a:cxn>
                <a:cxn ang="0">
                  <a:pos x="170" y="4"/>
                </a:cxn>
                <a:cxn ang="0">
                  <a:pos x="168" y="2"/>
                </a:cxn>
                <a:cxn ang="0">
                  <a:pos x="166" y="0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70" h="16">
                  <a:moveTo>
                    <a:pt x="162" y="0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8" y="16"/>
                  </a:lnTo>
                  <a:lnTo>
                    <a:pt x="162" y="16"/>
                  </a:lnTo>
                  <a:lnTo>
                    <a:pt x="162" y="16"/>
                  </a:lnTo>
                  <a:lnTo>
                    <a:pt x="166" y="14"/>
                  </a:lnTo>
                  <a:lnTo>
                    <a:pt x="168" y="12"/>
                  </a:lnTo>
                  <a:lnTo>
                    <a:pt x="170" y="10"/>
                  </a:lnTo>
                  <a:lnTo>
                    <a:pt x="170" y="8"/>
                  </a:lnTo>
                  <a:lnTo>
                    <a:pt x="170" y="8"/>
                  </a:lnTo>
                  <a:lnTo>
                    <a:pt x="170" y="4"/>
                  </a:lnTo>
                  <a:lnTo>
                    <a:pt x="168" y="2"/>
                  </a:lnTo>
                  <a:lnTo>
                    <a:pt x="166" y="0"/>
                  </a:lnTo>
                  <a:lnTo>
                    <a:pt x="162" y="0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231F2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50"/>
            <p:cNvSpPr/>
            <p:nvPr/>
          </p:nvSpPr>
          <p:spPr bwMode="auto">
            <a:xfrm>
              <a:off x="6094413" y="1384300"/>
              <a:ext cx="269875" cy="25400"/>
            </a:xfrm>
            <a:custGeom>
              <a:avLst/>
              <a:gdLst/>
              <a:ahLst/>
              <a:cxnLst>
                <a:cxn ang="0">
                  <a:pos x="16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4" y="16"/>
                </a:cxn>
                <a:cxn ang="0">
                  <a:pos x="8" y="16"/>
                </a:cxn>
                <a:cxn ang="0">
                  <a:pos x="162" y="16"/>
                </a:cxn>
                <a:cxn ang="0">
                  <a:pos x="162" y="16"/>
                </a:cxn>
                <a:cxn ang="0">
                  <a:pos x="166" y="16"/>
                </a:cxn>
                <a:cxn ang="0">
                  <a:pos x="168" y="14"/>
                </a:cxn>
                <a:cxn ang="0">
                  <a:pos x="170" y="12"/>
                </a:cxn>
                <a:cxn ang="0">
                  <a:pos x="170" y="8"/>
                </a:cxn>
                <a:cxn ang="0">
                  <a:pos x="170" y="8"/>
                </a:cxn>
                <a:cxn ang="0">
                  <a:pos x="170" y="6"/>
                </a:cxn>
                <a:cxn ang="0">
                  <a:pos x="168" y="2"/>
                </a:cxn>
                <a:cxn ang="0">
                  <a:pos x="166" y="2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70" h="16">
                  <a:moveTo>
                    <a:pt x="162" y="0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4" y="16"/>
                  </a:lnTo>
                  <a:lnTo>
                    <a:pt x="8" y="16"/>
                  </a:lnTo>
                  <a:lnTo>
                    <a:pt x="162" y="16"/>
                  </a:lnTo>
                  <a:lnTo>
                    <a:pt x="162" y="16"/>
                  </a:lnTo>
                  <a:lnTo>
                    <a:pt x="166" y="16"/>
                  </a:lnTo>
                  <a:lnTo>
                    <a:pt x="168" y="14"/>
                  </a:lnTo>
                  <a:lnTo>
                    <a:pt x="170" y="12"/>
                  </a:lnTo>
                  <a:lnTo>
                    <a:pt x="170" y="8"/>
                  </a:lnTo>
                  <a:lnTo>
                    <a:pt x="170" y="8"/>
                  </a:lnTo>
                  <a:lnTo>
                    <a:pt x="170" y="6"/>
                  </a:lnTo>
                  <a:lnTo>
                    <a:pt x="168" y="2"/>
                  </a:lnTo>
                  <a:lnTo>
                    <a:pt x="166" y="2"/>
                  </a:lnTo>
                  <a:lnTo>
                    <a:pt x="162" y="0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231F2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51"/>
            <p:cNvSpPr>
              <a:spLocks noEditPoints="1"/>
            </p:cNvSpPr>
            <p:nvPr/>
          </p:nvSpPr>
          <p:spPr bwMode="auto">
            <a:xfrm>
              <a:off x="6018213" y="1219200"/>
              <a:ext cx="428625" cy="320675"/>
            </a:xfrm>
            <a:custGeom>
              <a:avLst/>
              <a:gdLst/>
              <a:ahLst/>
              <a:cxnLst>
                <a:cxn ang="0">
                  <a:pos x="96" y="0"/>
                </a:cxn>
                <a:cxn ang="0">
                  <a:pos x="20" y="0"/>
                </a:cxn>
                <a:cxn ang="0">
                  <a:pos x="12" y="2"/>
                </a:cxn>
                <a:cxn ang="0">
                  <a:pos x="0" y="14"/>
                </a:cxn>
                <a:cxn ang="0">
                  <a:pos x="0" y="156"/>
                </a:cxn>
                <a:cxn ang="0">
                  <a:pos x="0" y="164"/>
                </a:cxn>
                <a:cxn ang="0">
                  <a:pos x="12" y="176"/>
                </a:cxn>
                <a:cxn ang="0">
                  <a:pos x="178" y="176"/>
                </a:cxn>
                <a:cxn ang="0">
                  <a:pos x="204" y="196"/>
                </a:cxn>
                <a:cxn ang="0">
                  <a:pos x="208" y="198"/>
                </a:cxn>
                <a:cxn ang="0">
                  <a:pos x="208" y="198"/>
                </a:cxn>
                <a:cxn ang="0">
                  <a:pos x="218" y="202"/>
                </a:cxn>
                <a:cxn ang="0">
                  <a:pos x="224" y="202"/>
                </a:cxn>
                <a:cxn ang="0">
                  <a:pos x="228" y="198"/>
                </a:cxn>
                <a:cxn ang="0">
                  <a:pos x="230" y="186"/>
                </a:cxn>
                <a:cxn ang="0">
                  <a:pos x="250" y="176"/>
                </a:cxn>
                <a:cxn ang="0">
                  <a:pos x="258" y="176"/>
                </a:cxn>
                <a:cxn ang="0">
                  <a:pos x="270" y="164"/>
                </a:cxn>
                <a:cxn ang="0">
                  <a:pos x="270" y="136"/>
                </a:cxn>
                <a:cxn ang="0">
                  <a:pos x="270" y="22"/>
                </a:cxn>
                <a:cxn ang="0">
                  <a:pos x="270" y="14"/>
                </a:cxn>
                <a:cxn ang="0">
                  <a:pos x="258" y="2"/>
                </a:cxn>
                <a:cxn ang="0">
                  <a:pos x="250" y="0"/>
                </a:cxn>
                <a:cxn ang="0">
                  <a:pos x="254" y="156"/>
                </a:cxn>
                <a:cxn ang="0">
                  <a:pos x="250" y="160"/>
                </a:cxn>
                <a:cxn ang="0">
                  <a:pos x="220" y="160"/>
                </a:cxn>
                <a:cxn ang="0">
                  <a:pos x="214" y="164"/>
                </a:cxn>
                <a:cxn ang="0">
                  <a:pos x="212" y="166"/>
                </a:cxn>
                <a:cxn ang="0">
                  <a:pos x="214" y="184"/>
                </a:cxn>
                <a:cxn ang="0">
                  <a:pos x="186" y="162"/>
                </a:cxn>
                <a:cxn ang="0">
                  <a:pos x="20" y="160"/>
                </a:cxn>
                <a:cxn ang="0">
                  <a:pos x="16" y="160"/>
                </a:cxn>
                <a:cxn ang="0">
                  <a:pos x="16" y="22"/>
                </a:cxn>
                <a:cxn ang="0">
                  <a:pos x="16" y="18"/>
                </a:cxn>
                <a:cxn ang="0">
                  <a:pos x="250" y="16"/>
                </a:cxn>
                <a:cxn ang="0">
                  <a:pos x="254" y="18"/>
                </a:cxn>
                <a:cxn ang="0">
                  <a:pos x="254" y="156"/>
                </a:cxn>
              </a:cxnLst>
              <a:rect l="0" t="0" r="r" b="b"/>
              <a:pathLst>
                <a:path w="270" h="202">
                  <a:moveTo>
                    <a:pt x="250" y="0"/>
                  </a:moveTo>
                  <a:lnTo>
                    <a:pt x="96" y="0"/>
                  </a:lnTo>
                  <a:lnTo>
                    <a:pt x="80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22"/>
                  </a:lnTo>
                  <a:lnTo>
                    <a:pt x="0" y="156"/>
                  </a:lnTo>
                  <a:lnTo>
                    <a:pt x="0" y="156"/>
                  </a:lnTo>
                  <a:lnTo>
                    <a:pt x="0" y="164"/>
                  </a:lnTo>
                  <a:lnTo>
                    <a:pt x="6" y="170"/>
                  </a:lnTo>
                  <a:lnTo>
                    <a:pt x="12" y="176"/>
                  </a:lnTo>
                  <a:lnTo>
                    <a:pt x="20" y="176"/>
                  </a:lnTo>
                  <a:lnTo>
                    <a:pt x="178" y="176"/>
                  </a:lnTo>
                  <a:lnTo>
                    <a:pt x="204" y="196"/>
                  </a:lnTo>
                  <a:lnTo>
                    <a:pt x="204" y="196"/>
                  </a:lnTo>
                  <a:lnTo>
                    <a:pt x="208" y="198"/>
                  </a:lnTo>
                  <a:lnTo>
                    <a:pt x="208" y="198"/>
                  </a:lnTo>
                  <a:lnTo>
                    <a:pt x="208" y="198"/>
                  </a:lnTo>
                  <a:lnTo>
                    <a:pt x="208" y="198"/>
                  </a:lnTo>
                  <a:lnTo>
                    <a:pt x="212" y="202"/>
                  </a:lnTo>
                  <a:lnTo>
                    <a:pt x="218" y="202"/>
                  </a:lnTo>
                  <a:lnTo>
                    <a:pt x="218" y="202"/>
                  </a:lnTo>
                  <a:lnTo>
                    <a:pt x="224" y="202"/>
                  </a:lnTo>
                  <a:lnTo>
                    <a:pt x="224" y="202"/>
                  </a:lnTo>
                  <a:lnTo>
                    <a:pt x="228" y="198"/>
                  </a:lnTo>
                  <a:lnTo>
                    <a:pt x="230" y="192"/>
                  </a:lnTo>
                  <a:lnTo>
                    <a:pt x="230" y="186"/>
                  </a:lnTo>
                  <a:lnTo>
                    <a:pt x="230" y="176"/>
                  </a:lnTo>
                  <a:lnTo>
                    <a:pt x="250" y="176"/>
                  </a:lnTo>
                  <a:lnTo>
                    <a:pt x="250" y="176"/>
                  </a:lnTo>
                  <a:lnTo>
                    <a:pt x="258" y="176"/>
                  </a:lnTo>
                  <a:lnTo>
                    <a:pt x="264" y="170"/>
                  </a:lnTo>
                  <a:lnTo>
                    <a:pt x="270" y="164"/>
                  </a:lnTo>
                  <a:lnTo>
                    <a:pt x="270" y="156"/>
                  </a:lnTo>
                  <a:lnTo>
                    <a:pt x="270" y="136"/>
                  </a:lnTo>
                  <a:lnTo>
                    <a:pt x="270" y="120"/>
                  </a:lnTo>
                  <a:lnTo>
                    <a:pt x="270" y="22"/>
                  </a:lnTo>
                  <a:lnTo>
                    <a:pt x="270" y="22"/>
                  </a:lnTo>
                  <a:lnTo>
                    <a:pt x="270" y="14"/>
                  </a:lnTo>
                  <a:lnTo>
                    <a:pt x="264" y="6"/>
                  </a:lnTo>
                  <a:lnTo>
                    <a:pt x="258" y="2"/>
                  </a:lnTo>
                  <a:lnTo>
                    <a:pt x="250" y="0"/>
                  </a:lnTo>
                  <a:lnTo>
                    <a:pt x="250" y="0"/>
                  </a:lnTo>
                  <a:close/>
                  <a:moveTo>
                    <a:pt x="254" y="156"/>
                  </a:moveTo>
                  <a:lnTo>
                    <a:pt x="254" y="156"/>
                  </a:lnTo>
                  <a:lnTo>
                    <a:pt x="254" y="160"/>
                  </a:lnTo>
                  <a:lnTo>
                    <a:pt x="250" y="160"/>
                  </a:lnTo>
                  <a:lnTo>
                    <a:pt x="220" y="160"/>
                  </a:lnTo>
                  <a:lnTo>
                    <a:pt x="220" y="160"/>
                  </a:lnTo>
                  <a:lnTo>
                    <a:pt x="218" y="162"/>
                  </a:lnTo>
                  <a:lnTo>
                    <a:pt x="214" y="164"/>
                  </a:lnTo>
                  <a:lnTo>
                    <a:pt x="214" y="164"/>
                  </a:lnTo>
                  <a:lnTo>
                    <a:pt x="212" y="166"/>
                  </a:lnTo>
                  <a:lnTo>
                    <a:pt x="212" y="170"/>
                  </a:lnTo>
                  <a:lnTo>
                    <a:pt x="214" y="184"/>
                  </a:lnTo>
                  <a:lnTo>
                    <a:pt x="186" y="162"/>
                  </a:lnTo>
                  <a:lnTo>
                    <a:pt x="186" y="162"/>
                  </a:lnTo>
                  <a:lnTo>
                    <a:pt x="182" y="160"/>
                  </a:lnTo>
                  <a:lnTo>
                    <a:pt x="20" y="160"/>
                  </a:lnTo>
                  <a:lnTo>
                    <a:pt x="20" y="160"/>
                  </a:lnTo>
                  <a:lnTo>
                    <a:pt x="16" y="160"/>
                  </a:lnTo>
                  <a:lnTo>
                    <a:pt x="16" y="156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18"/>
                  </a:lnTo>
                  <a:lnTo>
                    <a:pt x="20" y="16"/>
                  </a:lnTo>
                  <a:lnTo>
                    <a:pt x="250" y="16"/>
                  </a:lnTo>
                  <a:lnTo>
                    <a:pt x="250" y="16"/>
                  </a:lnTo>
                  <a:lnTo>
                    <a:pt x="254" y="18"/>
                  </a:lnTo>
                  <a:lnTo>
                    <a:pt x="254" y="22"/>
                  </a:lnTo>
                  <a:lnTo>
                    <a:pt x="254" y="156"/>
                  </a:lnTo>
                  <a:close/>
                </a:path>
              </a:pathLst>
            </a:custGeom>
            <a:solidFill>
              <a:srgbClr val="231F2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52"/>
            <p:cNvSpPr/>
            <p:nvPr/>
          </p:nvSpPr>
          <p:spPr bwMode="auto">
            <a:xfrm>
              <a:off x="6135688" y="1143000"/>
              <a:ext cx="412750" cy="298450"/>
            </a:xfrm>
            <a:custGeom>
              <a:avLst/>
              <a:gdLst/>
              <a:ahLst/>
              <a:cxnLst>
                <a:cxn ang="0">
                  <a:pos x="238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4" y="0"/>
                </a:cxn>
                <a:cxn ang="0">
                  <a:pos x="6" y="6"/>
                </a:cxn>
                <a:cxn ang="0">
                  <a:pos x="2" y="12"/>
                </a:cxn>
                <a:cxn ang="0">
                  <a:pos x="0" y="22"/>
                </a:cxn>
                <a:cxn ang="0">
                  <a:pos x="0" y="38"/>
                </a:cxn>
                <a:cxn ang="0">
                  <a:pos x="16" y="38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18" y="18"/>
                </a:cxn>
                <a:cxn ang="0">
                  <a:pos x="24" y="16"/>
                </a:cxn>
                <a:cxn ang="0">
                  <a:pos x="238" y="16"/>
                </a:cxn>
                <a:cxn ang="0">
                  <a:pos x="238" y="16"/>
                </a:cxn>
                <a:cxn ang="0">
                  <a:pos x="242" y="18"/>
                </a:cxn>
                <a:cxn ang="0">
                  <a:pos x="244" y="22"/>
                </a:cxn>
                <a:cxn ang="0">
                  <a:pos x="244" y="166"/>
                </a:cxn>
                <a:cxn ang="0">
                  <a:pos x="244" y="166"/>
                </a:cxn>
                <a:cxn ang="0">
                  <a:pos x="242" y="170"/>
                </a:cxn>
                <a:cxn ang="0">
                  <a:pos x="238" y="172"/>
                </a:cxn>
                <a:cxn ang="0">
                  <a:pos x="208" y="172"/>
                </a:cxn>
                <a:cxn ang="0">
                  <a:pos x="208" y="188"/>
                </a:cxn>
                <a:cxn ang="0">
                  <a:pos x="238" y="188"/>
                </a:cxn>
                <a:cxn ang="0">
                  <a:pos x="238" y="188"/>
                </a:cxn>
                <a:cxn ang="0">
                  <a:pos x="246" y="188"/>
                </a:cxn>
                <a:cxn ang="0">
                  <a:pos x="254" y="182"/>
                </a:cxn>
                <a:cxn ang="0">
                  <a:pos x="260" y="176"/>
                </a:cxn>
                <a:cxn ang="0">
                  <a:pos x="260" y="166"/>
                </a:cxn>
                <a:cxn ang="0">
                  <a:pos x="260" y="22"/>
                </a:cxn>
                <a:cxn ang="0">
                  <a:pos x="260" y="22"/>
                </a:cxn>
                <a:cxn ang="0">
                  <a:pos x="260" y="12"/>
                </a:cxn>
                <a:cxn ang="0">
                  <a:pos x="254" y="6"/>
                </a:cxn>
                <a:cxn ang="0">
                  <a:pos x="246" y="0"/>
                </a:cxn>
                <a:cxn ang="0">
                  <a:pos x="238" y="0"/>
                </a:cxn>
                <a:cxn ang="0">
                  <a:pos x="238" y="0"/>
                </a:cxn>
              </a:cxnLst>
              <a:rect l="0" t="0" r="r" b="b"/>
              <a:pathLst>
                <a:path w="260" h="188">
                  <a:moveTo>
                    <a:pt x="238" y="0"/>
                  </a:moveTo>
                  <a:lnTo>
                    <a:pt x="24" y="0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6" y="6"/>
                  </a:lnTo>
                  <a:lnTo>
                    <a:pt x="2" y="12"/>
                  </a:lnTo>
                  <a:lnTo>
                    <a:pt x="0" y="22"/>
                  </a:lnTo>
                  <a:lnTo>
                    <a:pt x="0" y="38"/>
                  </a:lnTo>
                  <a:lnTo>
                    <a:pt x="16" y="38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8" y="18"/>
                  </a:lnTo>
                  <a:lnTo>
                    <a:pt x="24" y="16"/>
                  </a:lnTo>
                  <a:lnTo>
                    <a:pt x="238" y="16"/>
                  </a:lnTo>
                  <a:lnTo>
                    <a:pt x="238" y="16"/>
                  </a:lnTo>
                  <a:lnTo>
                    <a:pt x="242" y="18"/>
                  </a:lnTo>
                  <a:lnTo>
                    <a:pt x="244" y="22"/>
                  </a:lnTo>
                  <a:lnTo>
                    <a:pt x="244" y="166"/>
                  </a:lnTo>
                  <a:lnTo>
                    <a:pt x="244" y="166"/>
                  </a:lnTo>
                  <a:lnTo>
                    <a:pt x="242" y="170"/>
                  </a:lnTo>
                  <a:lnTo>
                    <a:pt x="238" y="172"/>
                  </a:lnTo>
                  <a:lnTo>
                    <a:pt x="208" y="172"/>
                  </a:lnTo>
                  <a:lnTo>
                    <a:pt x="208" y="188"/>
                  </a:lnTo>
                  <a:lnTo>
                    <a:pt x="238" y="188"/>
                  </a:lnTo>
                  <a:lnTo>
                    <a:pt x="238" y="188"/>
                  </a:lnTo>
                  <a:lnTo>
                    <a:pt x="246" y="188"/>
                  </a:lnTo>
                  <a:lnTo>
                    <a:pt x="254" y="182"/>
                  </a:lnTo>
                  <a:lnTo>
                    <a:pt x="260" y="176"/>
                  </a:lnTo>
                  <a:lnTo>
                    <a:pt x="260" y="166"/>
                  </a:lnTo>
                  <a:lnTo>
                    <a:pt x="260" y="22"/>
                  </a:lnTo>
                  <a:lnTo>
                    <a:pt x="260" y="22"/>
                  </a:lnTo>
                  <a:lnTo>
                    <a:pt x="260" y="12"/>
                  </a:lnTo>
                  <a:lnTo>
                    <a:pt x="254" y="6"/>
                  </a:lnTo>
                  <a:lnTo>
                    <a:pt x="246" y="0"/>
                  </a:lnTo>
                  <a:lnTo>
                    <a:pt x="238" y="0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231F2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2" name="Freeform 145"/>
          <p:cNvSpPr>
            <a:spLocks noEditPoints="1"/>
          </p:cNvSpPr>
          <p:nvPr/>
        </p:nvSpPr>
        <p:spPr bwMode="auto">
          <a:xfrm>
            <a:off x="3203450" y="2612058"/>
            <a:ext cx="295765" cy="267326"/>
          </a:xfrm>
          <a:custGeom>
            <a:avLst/>
            <a:gdLst/>
            <a:ahLst/>
            <a:cxnLst>
              <a:cxn ang="0">
                <a:pos x="182" y="282"/>
              </a:cxn>
              <a:cxn ang="0">
                <a:pos x="130" y="180"/>
              </a:cxn>
              <a:cxn ang="0">
                <a:pos x="58" y="282"/>
              </a:cxn>
              <a:cxn ang="0">
                <a:pos x="50" y="282"/>
              </a:cxn>
              <a:cxn ang="0">
                <a:pos x="42" y="278"/>
              </a:cxn>
              <a:cxn ang="0">
                <a:pos x="36" y="268"/>
              </a:cxn>
              <a:cxn ang="0">
                <a:pos x="36" y="166"/>
              </a:cxn>
              <a:cxn ang="0">
                <a:pos x="16" y="166"/>
              </a:cxn>
              <a:cxn ang="0">
                <a:pos x="4" y="164"/>
              </a:cxn>
              <a:cxn ang="0">
                <a:pos x="0" y="158"/>
              </a:cxn>
              <a:cxn ang="0">
                <a:pos x="0" y="156"/>
              </a:cxn>
              <a:cxn ang="0">
                <a:pos x="0" y="146"/>
              </a:cxn>
              <a:cxn ang="0">
                <a:pos x="138" y="8"/>
              </a:cxn>
              <a:cxn ang="0">
                <a:pos x="146" y="2"/>
              </a:cxn>
              <a:cxn ang="0">
                <a:pos x="156" y="0"/>
              </a:cxn>
              <a:cxn ang="0">
                <a:pos x="174" y="8"/>
              </a:cxn>
              <a:cxn ang="0">
                <a:pos x="306" y="142"/>
              </a:cxn>
              <a:cxn ang="0">
                <a:pos x="312" y="152"/>
              </a:cxn>
              <a:cxn ang="0">
                <a:pos x="312" y="158"/>
              </a:cxn>
              <a:cxn ang="0">
                <a:pos x="310" y="160"/>
              </a:cxn>
              <a:cxn ang="0">
                <a:pos x="302" y="166"/>
              </a:cxn>
              <a:cxn ang="0">
                <a:pos x="276" y="166"/>
              </a:cxn>
              <a:cxn ang="0">
                <a:pos x="276" y="262"/>
              </a:cxn>
              <a:cxn ang="0">
                <a:pos x="274" y="274"/>
              </a:cxn>
              <a:cxn ang="0">
                <a:pos x="268" y="280"/>
              </a:cxn>
              <a:cxn ang="0">
                <a:pos x="258" y="282"/>
              </a:cxn>
              <a:cxn ang="0">
                <a:pos x="196" y="268"/>
              </a:cxn>
              <a:cxn ang="0">
                <a:pos x="258" y="268"/>
              </a:cxn>
              <a:cxn ang="0">
                <a:pos x="260" y="268"/>
              </a:cxn>
              <a:cxn ang="0">
                <a:pos x="260" y="152"/>
              </a:cxn>
              <a:cxn ang="0">
                <a:pos x="296" y="152"/>
              </a:cxn>
              <a:cxn ang="0">
                <a:pos x="296" y="152"/>
              </a:cxn>
              <a:cxn ang="0">
                <a:pos x="164" y="18"/>
              </a:cxn>
              <a:cxn ang="0">
                <a:pos x="160" y="16"/>
              </a:cxn>
              <a:cxn ang="0">
                <a:pos x="152" y="16"/>
              </a:cxn>
              <a:cxn ang="0">
                <a:pos x="16" y="152"/>
              </a:cxn>
              <a:cxn ang="0">
                <a:pos x="14" y="152"/>
              </a:cxn>
              <a:cxn ang="0">
                <a:pos x="16" y="152"/>
              </a:cxn>
              <a:cxn ang="0">
                <a:pos x="50" y="262"/>
              </a:cxn>
              <a:cxn ang="0">
                <a:pos x="52" y="266"/>
              </a:cxn>
              <a:cxn ang="0">
                <a:pos x="52" y="266"/>
              </a:cxn>
              <a:cxn ang="0">
                <a:pos x="114" y="268"/>
              </a:cxn>
              <a:cxn ang="0">
                <a:pos x="196" y="164"/>
              </a:cxn>
            </a:cxnLst>
            <a:rect l="0" t="0" r="r" b="b"/>
            <a:pathLst>
              <a:path w="312" h="282">
                <a:moveTo>
                  <a:pt x="258" y="282"/>
                </a:moveTo>
                <a:lnTo>
                  <a:pt x="182" y="282"/>
                </a:lnTo>
                <a:lnTo>
                  <a:pt x="182" y="180"/>
                </a:lnTo>
                <a:lnTo>
                  <a:pt x="130" y="180"/>
                </a:lnTo>
                <a:lnTo>
                  <a:pt x="130" y="282"/>
                </a:lnTo>
                <a:lnTo>
                  <a:pt x="58" y="282"/>
                </a:lnTo>
                <a:lnTo>
                  <a:pt x="58" y="282"/>
                </a:lnTo>
                <a:lnTo>
                  <a:pt x="50" y="282"/>
                </a:lnTo>
                <a:lnTo>
                  <a:pt x="46" y="280"/>
                </a:lnTo>
                <a:lnTo>
                  <a:pt x="42" y="278"/>
                </a:lnTo>
                <a:lnTo>
                  <a:pt x="38" y="274"/>
                </a:lnTo>
                <a:lnTo>
                  <a:pt x="36" y="268"/>
                </a:lnTo>
                <a:lnTo>
                  <a:pt x="36" y="262"/>
                </a:lnTo>
                <a:lnTo>
                  <a:pt x="36" y="166"/>
                </a:lnTo>
                <a:lnTo>
                  <a:pt x="16" y="166"/>
                </a:lnTo>
                <a:lnTo>
                  <a:pt x="16" y="166"/>
                </a:lnTo>
                <a:lnTo>
                  <a:pt x="8" y="166"/>
                </a:lnTo>
                <a:lnTo>
                  <a:pt x="4" y="164"/>
                </a:lnTo>
                <a:lnTo>
                  <a:pt x="2" y="160"/>
                </a:lnTo>
                <a:lnTo>
                  <a:pt x="0" y="158"/>
                </a:lnTo>
                <a:lnTo>
                  <a:pt x="0" y="158"/>
                </a:lnTo>
                <a:lnTo>
                  <a:pt x="0" y="156"/>
                </a:lnTo>
                <a:lnTo>
                  <a:pt x="0" y="152"/>
                </a:lnTo>
                <a:lnTo>
                  <a:pt x="0" y="146"/>
                </a:lnTo>
                <a:lnTo>
                  <a:pt x="4" y="142"/>
                </a:lnTo>
                <a:lnTo>
                  <a:pt x="138" y="8"/>
                </a:lnTo>
                <a:lnTo>
                  <a:pt x="138" y="8"/>
                </a:lnTo>
                <a:lnTo>
                  <a:pt x="146" y="2"/>
                </a:lnTo>
                <a:lnTo>
                  <a:pt x="156" y="0"/>
                </a:lnTo>
                <a:lnTo>
                  <a:pt x="156" y="0"/>
                </a:lnTo>
                <a:lnTo>
                  <a:pt x="166" y="2"/>
                </a:lnTo>
                <a:lnTo>
                  <a:pt x="174" y="8"/>
                </a:lnTo>
                <a:lnTo>
                  <a:pt x="306" y="142"/>
                </a:lnTo>
                <a:lnTo>
                  <a:pt x="306" y="142"/>
                </a:lnTo>
                <a:lnTo>
                  <a:pt x="310" y="146"/>
                </a:lnTo>
                <a:lnTo>
                  <a:pt x="312" y="152"/>
                </a:lnTo>
                <a:lnTo>
                  <a:pt x="312" y="156"/>
                </a:lnTo>
                <a:lnTo>
                  <a:pt x="312" y="158"/>
                </a:lnTo>
                <a:lnTo>
                  <a:pt x="312" y="158"/>
                </a:lnTo>
                <a:lnTo>
                  <a:pt x="310" y="160"/>
                </a:lnTo>
                <a:lnTo>
                  <a:pt x="308" y="164"/>
                </a:lnTo>
                <a:lnTo>
                  <a:pt x="302" y="166"/>
                </a:lnTo>
                <a:lnTo>
                  <a:pt x="296" y="166"/>
                </a:lnTo>
                <a:lnTo>
                  <a:pt x="276" y="166"/>
                </a:lnTo>
                <a:lnTo>
                  <a:pt x="276" y="262"/>
                </a:lnTo>
                <a:lnTo>
                  <a:pt x="276" y="262"/>
                </a:lnTo>
                <a:lnTo>
                  <a:pt x="276" y="268"/>
                </a:lnTo>
                <a:lnTo>
                  <a:pt x="274" y="274"/>
                </a:lnTo>
                <a:lnTo>
                  <a:pt x="272" y="278"/>
                </a:lnTo>
                <a:lnTo>
                  <a:pt x="268" y="280"/>
                </a:lnTo>
                <a:lnTo>
                  <a:pt x="264" y="282"/>
                </a:lnTo>
                <a:lnTo>
                  <a:pt x="258" y="282"/>
                </a:lnTo>
                <a:lnTo>
                  <a:pt x="258" y="282"/>
                </a:lnTo>
                <a:close/>
                <a:moveTo>
                  <a:pt x="196" y="268"/>
                </a:moveTo>
                <a:lnTo>
                  <a:pt x="258" y="268"/>
                </a:lnTo>
                <a:lnTo>
                  <a:pt x="258" y="268"/>
                </a:lnTo>
                <a:lnTo>
                  <a:pt x="260" y="268"/>
                </a:lnTo>
                <a:lnTo>
                  <a:pt x="260" y="268"/>
                </a:lnTo>
                <a:lnTo>
                  <a:pt x="260" y="262"/>
                </a:lnTo>
                <a:lnTo>
                  <a:pt x="260" y="152"/>
                </a:lnTo>
                <a:lnTo>
                  <a:pt x="296" y="152"/>
                </a:lnTo>
                <a:lnTo>
                  <a:pt x="296" y="152"/>
                </a:lnTo>
                <a:lnTo>
                  <a:pt x="296" y="152"/>
                </a:lnTo>
                <a:lnTo>
                  <a:pt x="296" y="152"/>
                </a:lnTo>
                <a:lnTo>
                  <a:pt x="296" y="152"/>
                </a:lnTo>
                <a:lnTo>
                  <a:pt x="164" y="18"/>
                </a:lnTo>
                <a:lnTo>
                  <a:pt x="164" y="18"/>
                </a:lnTo>
                <a:lnTo>
                  <a:pt x="160" y="16"/>
                </a:lnTo>
                <a:lnTo>
                  <a:pt x="156" y="14"/>
                </a:lnTo>
                <a:lnTo>
                  <a:pt x="152" y="16"/>
                </a:lnTo>
                <a:lnTo>
                  <a:pt x="148" y="18"/>
                </a:lnTo>
                <a:lnTo>
                  <a:pt x="16" y="152"/>
                </a:lnTo>
                <a:lnTo>
                  <a:pt x="16" y="152"/>
                </a:lnTo>
                <a:lnTo>
                  <a:pt x="14" y="152"/>
                </a:lnTo>
                <a:lnTo>
                  <a:pt x="14" y="152"/>
                </a:lnTo>
                <a:lnTo>
                  <a:pt x="16" y="152"/>
                </a:lnTo>
                <a:lnTo>
                  <a:pt x="50" y="152"/>
                </a:lnTo>
                <a:lnTo>
                  <a:pt x="50" y="262"/>
                </a:lnTo>
                <a:lnTo>
                  <a:pt x="50" y="262"/>
                </a:lnTo>
                <a:lnTo>
                  <a:pt x="52" y="266"/>
                </a:lnTo>
                <a:lnTo>
                  <a:pt x="52" y="266"/>
                </a:lnTo>
                <a:lnTo>
                  <a:pt x="52" y="266"/>
                </a:lnTo>
                <a:lnTo>
                  <a:pt x="58" y="268"/>
                </a:lnTo>
                <a:lnTo>
                  <a:pt x="114" y="268"/>
                </a:lnTo>
                <a:lnTo>
                  <a:pt x="114" y="164"/>
                </a:lnTo>
                <a:lnTo>
                  <a:pt x="196" y="164"/>
                </a:lnTo>
                <a:lnTo>
                  <a:pt x="196" y="2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148"/>
          <p:cNvSpPr>
            <a:spLocks noEditPoints="1"/>
          </p:cNvSpPr>
          <p:nvPr/>
        </p:nvSpPr>
        <p:spPr bwMode="auto">
          <a:xfrm>
            <a:off x="6349948" y="4565325"/>
            <a:ext cx="362068" cy="381000"/>
          </a:xfrm>
          <a:custGeom>
            <a:avLst/>
            <a:gdLst/>
            <a:ahLst/>
            <a:cxnLst>
              <a:cxn ang="0">
                <a:pos x="238" y="8"/>
              </a:cxn>
              <a:cxn ang="0">
                <a:pos x="234" y="2"/>
              </a:cxn>
              <a:cxn ang="0">
                <a:pos x="78" y="0"/>
              </a:cxn>
              <a:cxn ang="0">
                <a:pos x="72" y="2"/>
              </a:cxn>
              <a:cxn ang="0">
                <a:pos x="68" y="48"/>
              </a:cxn>
              <a:cxn ang="0">
                <a:pos x="16" y="50"/>
              </a:cxn>
              <a:cxn ang="0">
                <a:pos x="0" y="74"/>
              </a:cxn>
              <a:cxn ang="0">
                <a:pos x="2" y="88"/>
              </a:cxn>
              <a:cxn ang="0">
                <a:pos x="44" y="162"/>
              </a:cxn>
              <a:cxn ang="0">
                <a:pos x="44" y="162"/>
              </a:cxn>
              <a:cxn ang="0">
                <a:pos x="62" y="178"/>
              </a:cxn>
              <a:cxn ang="0">
                <a:pos x="72" y="194"/>
              </a:cxn>
              <a:cxn ang="0">
                <a:pos x="96" y="228"/>
              </a:cxn>
              <a:cxn ang="0">
                <a:pos x="132" y="248"/>
              </a:cxn>
              <a:cxn ang="0">
                <a:pos x="126" y="272"/>
              </a:cxn>
              <a:cxn ang="0">
                <a:pos x="106" y="280"/>
              </a:cxn>
              <a:cxn ang="0">
                <a:pos x="98" y="308"/>
              </a:cxn>
              <a:cxn ang="0">
                <a:pos x="72" y="310"/>
              </a:cxn>
              <a:cxn ang="0">
                <a:pos x="72" y="320"/>
              </a:cxn>
              <a:cxn ang="0">
                <a:pos x="114" y="322"/>
              </a:cxn>
              <a:cxn ang="0">
                <a:pos x="228" y="322"/>
              </a:cxn>
              <a:cxn ang="0">
                <a:pos x="236" y="314"/>
              </a:cxn>
              <a:cxn ang="0">
                <a:pos x="228" y="308"/>
              </a:cxn>
              <a:cxn ang="0">
                <a:pos x="208" y="300"/>
              </a:cxn>
              <a:cxn ang="0">
                <a:pos x="190" y="274"/>
              </a:cxn>
              <a:cxn ang="0">
                <a:pos x="160" y="250"/>
              </a:cxn>
              <a:cxn ang="0">
                <a:pos x="188" y="244"/>
              </a:cxn>
              <a:cxn ang="0">
                <a:pos x="220" y="218"/>
              </a:cxn>
              <a:cxn ang="0">
                <a:pos x="236" y="180"/>
              </a:cxn>
              <a:cxn ang="0">
                <a:pos x="252" y="174"/>
              </a:cxn>
              <a:cxn ang="0">
                <a:pos x="262" y="162"/>
              </a:cxn>
              <a:cxn ang="0">
                <a:pos x="302" y="88"/>
              </a:cxn>
              <a:cxn ang="0">
                <a:pos x="306" y="82"/>
              </a:cxn>
              <a:cxn ang="0">
                <a:pos x="304" y="64"/>
              </a:cxn>
              <a:cxn ang="0">
                <a:pos x="280" y="48"/>
              </a:cxn>
              <a:cxn ang="0">
                <a:pos x="68" y="164"/>
              </a:cxn>
              <a:cxn ang="0">
                <a:pos x="56" y="154"/>
              </a:cxn>
              <a:cxn ang="0">
                <a:pos x="16" y="82"/>
              </a:cxn>
              <a:cxn ang="0">
                <a:pos x="14" y="74"/>
              </a:cxn>
              <a:cxn ang="0">
                <a:pos x="18" y="66"/>
              </a:cxn>
              <a:cxn ang="0">
                <a:pos x="68" y="64"/>
              </a:cxn>
              <a:cxn ang="0">
                <a:pos x="180" y="286"/>
              </a:cxn>
              <a:cxn ang="0">
                <a:pos x="192" y="296"/>
              </a:cxn>
              <a:cxn ang="0">
                <a:pos x="112" y="308"/>
              </a:cxn>
              <a:cxn ang="0">
                <a:pos x="114" y="296"/>
              </a:cxn>
              <a:cxn ang="0">
                <a:pos x="126" y="286"/>
              </a:cxn>
              <a:cxn ang="0">
                <a:pos x="222" y="56"/>
              </a:cxn>
              <a:cxn ang="0">
                <a:pos x="222" y="172"/>
              </a:cxn>
              <a:cxn ang="0">
                <a:pos x="222" y="174"/>
              </a:cxn>
              <a:cxn ang="0">
                <a:pos x="208" y="208"/>
              </a:cxn>
              <a:cxn ang="0">
                <a:pos x="178" y="232"/>
              </a:cxn>
              <a:cxn ang="0">
                <a:pos x="152" y="236"/>
              </a:cxn>
              <a:cxn ang="0">
                <a:pos x="116" y="226"/>
              </a:cxn>
              <a:cxn ang="0">
                <a:pos x="90" y="198"/>
              </a:cxn>
              <a:cxn ang="0">
                <a:pos x="84" y="172"/>
              </a:cxn>
              <a:cxn ang="0">
                <a:pos x="82" y="56"/>
              </a:cxn>
              <a:cxn ang="0">
                <a:pos x="222" y="56"/>
              </a:cxn>
              <a:cxn ang="0">
                <a:pos x="290" y="82"/>
              </a:cxn>
              <a:cxn ang="0">
                <a:pos x="250" y="154"/>
              </a:cxn>
              <a:cxn ang="0">
                <a:pos x="238" y="164"/>
              </a:cxn>
              <a:cxn ang="0">
                <a:pos x="280" y="64"/>
              </a:cxn>
              <a:cxn ang="0">
                <a:pos x="290" y="70"/>
              </a:cxn>
              <a:cxn ang="0">
                <a:pos x="290" y="80"/>
              </a:cxn>
            </a:cxnLst>
            <a:rect l="0" t="0" r="r" b="b"/>
            <a:pathLst>
              <a:path w="306" h="322">
                <a:moveTo>
                  <a:pt x="280" y="48"/>
                </a:moveTo>
                <a:lnTo>
                  <a:pt x="238" y="48"/>
                </a:lnTo>
                <a:lnTo>
                  <a:pt x="238" y="8"/>
                </a:lnTo>
                <a:lnTo>
                  <a:pt x="238" y="8"/>
                </a:lnTo>
                <a:lnTo>
                  <a:pt x="236" y="4"/>
                </a:lnTo>
                <a:lnTo>
                  <a:pt x="234" y="2"/>
                </a:lnTo>
                <a:lnTo>
                  <a:pt x="232" y="0"/>
                </a:lnTo>
                <a:lnTo>
                  <a:pt x="228" y="0"/>
                </a:lnTo>
                <a:lnTo>
                  <a:pt x="78" y="0"/>
                </a:lnTo>
                <a:lnTo>
                  <a:pt x="78" y="0"/>
                </a:lnTo>
                <a:lnTo>
                  <a:pt x="74" y="0"/>
                </a:lnTo>
                <a:lnTo>
                  <a:pt x="72" y="2"/>
                </a:lnTo>
                <a:lnTo>
                  <a:pt x="70" y="4"/>
                </a:lnTo>
                <a:lnTo>
                  <a:pt x="68" y="8"/>
                </a:lnTo>
                <a:lnTo>
                  <a:pt x="68" y="48"/>
                </a:lnTo>
                <a:lnTo>
                  <a:pt x="26" y="48"/>
                </a:lnTo>
                <a:lnTo>
                  <a:pt x="26" y="48"/>
                </a:lnTo>
                <a:lnTo>
                  <a:pt x="16" y="50"/>
                </a:lnTo>
                <a:lnTo>
                  <a:pt x="8" y="56"/>
                </a:lnTo>
                <a:lnTo>
                  <a:pt x="2" y="64"/>
                </a:lnTo>
                <a:lnTo>
                  <a:pt x="0" y="74"/>
                </a:lnTo>
                <a:lnTo>
                  <a:pt x="0" y="74"/>
                </a:lnTo>
                <a:lnTo>
                  <a:pt x="0" y="82"/>
                </a:lnTo>
                <a:lnTo>
                  <a:pt x="2" y="88"/>
                </a:lnTo>
                <a:lnTo>
                  <a:pt x="2" y="88"/>
                </a:lnTo>
                <a:lnTo>
                  <a:pt x="4" y="88"/>
                </a:lnTo>
                <a:lnTo>
                  <a:pt x="44" y="162"/>
                </a:lnTo>
                <a:lnTo>
                  <a:pt x="44" y="162"/>
                </a:lnTo>
                <a:lnTo>
                  <a:pt x="44" y="162"/>
                </a:lnTo>
                <a:lnTo>
                  <a:pt x="44" y="162"/>
                </a:lnTo>
                <a:lnTo>
                  <a:pt x="48" y="168"/>
                </a:lnTo>
                <a:lnTo>
                  <a:pt x="54" y="174"/>
                </a:lnTo>
                <a:lnTo>
                  <a:pt x="62" y="178"/>
                </a:lnTo>
                <a:lnTo>
                  <a:pt x="70" y="180"/>
                </a:lnTo>
                <a:lnTo>
                  <a:pt x="70" y="180"/>
                </a:lnTo>
                <a:lnTo>
                  <a:pt x="72" y="194"/>
                </a:lnTo>
                <a:lnTo>
                  <a:pt x="78" y="208"/>
                </a:lnTo>
                <a:lnTo>
                  <a:pt x="86" y="218"/>
                </a:lnTo>
                <a:lnTo>
                  <a:pt x="96" y="228"/>
                </a:lnTo>
                <a:lnTo>
                  <a:pt x="106" y="236"/>
                </a:lnTo>
                <a:lnTo>
                  <a:pt x="118" y="244"/>
                </a:lnTo>
                <a:lnTo>
                  <a:pt x="132" y="248"/>
                </a:lnTo>
                <a:lnTo>
                  <a:pt x="146" y="250"/>
                </a:lnTo>
                <a:lnTo>
                  <a:pt x="146" y="272"/>
                </a:lnTo>
                <a:lnTo>
                  <a:pt x="126" y="272"/>
                </a:lnTo>
                <a:lnTo>
                  <a:pt x="126" y="272"/>
                </a:lnTo>
                <a:lnTo>
                  <a:pt x="114" y="274"/>
                </a:lnTo>
                <a:lnTo>
                  <a:pt x="106" y="280"/>
                </a:lnTo>
                <a:lnTo>
                  <a:pt x="100" y="290"/>
                </a:lnTo>
                <a:lnTo>
                  <a:pt x="98" y="300"/>
                </a:lnTo>
                <a:lnTo>
                  <a:pt x="98" y="308"/>
                </a:lnTo>
                <a:lnTo>
                  <a:pt x="78" y="308"/>
                </a:lnTo>
                <a:lnTo>
                  <a:pt x="78" y="308"/>
                </a:lnTo>
                <a:lnTo>
                  <a:pt x="72" y="310"/>
                </a:lnTo>
                <a:lnTo>
                  <a:pt x="70" y="314"/>
                </a:lnTo>
                <a:lnTo>
                  <a:pt x="70" y="314"/>
                </a:lnTo>
                <a:lnTo>
                  <a:pt x="72" y="320"/>
                </a:lnTo>
                <a:lnTo>
                  <a:pt x="78" y="322"/>
                </a:lnTo>
                <a:lnTo>
                  <a:pt x="98" y="322"/>
                </a:lnTo>
                <a:lnTo>
                  <a:pt x="114" y="322"/>
                </a:lnTo>
                <a:lnTo>
                  <a:pt x="192" y="322"/>
                </a:lnTo>
                <a:lnTo>
                  <a:pt x="208" y="322"/>
                </a:lnTo>
                <a:lnTo>
                  <a:pt x="228" y="322"/>
                </a:lnTo>
                <a:lnTo>
                  <a:pt x="228" y="322"/>
                </a:lnTo>
                <a:lnTo>
                  <a:pt x="234" y="320"/>
                </a:lnTo>
                <a:lnTo>
                  <a:pt x="236" y="314"/>
                </a:lnTo>
                <a:lnTo>
                  <a:pt x="236" y="314"/>
                </a:lnTo>
                <a:lnTo>
                  <a:pt x="234" y="310"/>
                </a:lnTo>
                <a:lnTo>
                  <a:pt x="228" y="308"/>
                </a:lnTo>
                <a:lnTo>
                  <a:pt x="208" y="308"/>
                </a:lnTo>
                <a:lnTo>
                  <a:pt x="208" y="300"/>
                </a:lnTo>
                <a:lnTo>
                  <a:pt x="208" y="300"/>
                </a:lnTo>
                <a:lnTo>
                  <a:pt x="206" y="290"/>
                </a:lnTo>
                <a:lnTo>
                  <a:pt x="200" y="280"/>
                </a:lnTo>
                <a:lnTo>
                  <a:pt x="190" y="274"/>
                </a:lnTo>
                <a:lnTo>
                  <a:pt x="180" y="272"/>
                </a:lnTo>
                <a:lnTo>
                  <a:pt x="160" y="272"/>
                </a:lnTo>
                <a:lnTo>
                  <a:pt x="160" y="250"/>
                </a:lnTo>
                <a:lnTo>
                  <a:pt x="160" y="250"/>
                </a:lnTo>
                <a:lnTo>
                  <a:pt x="174" y="248"/>
                </a:lnTo>
                <a:lnTo>
                  <a:pt x="188" y="244"/>
                </a:lnTo>
                <a:lnTo>
                  <a:pt x="200" y="236"/>
                </a:lnTo>
                <a:lnTo>
                  <a:pt x="210" y="228"/>
                </a:lnTo>
                <a:lnTo>
                  <a:pt x="220" y="218"/>
                </a:lnTo>
                <a:lnTo>
                  <a:pt x="228" y="208"/>
                </a:lnTo>
                <a:lnTo>
                  <a:pt x="232" y="194"/>
                </a:lnTo>
                <a:lnTo>
                  <a:pt x="236" y="180"/>
                </a:lnTo>
                <a:lnTo>
                  <a:pt x="236" y="180"/>
                </a:lnTo>
                <a:lnTo>
                  <a:pt x="244" y="178"/>
                </a:lnTo>
                <a:lnTo>
                  <a:pt x="252" y="174"/>
                </a:lnTo>
                <a:lnTo>
                  <a:pt x="258" y="168"/>
                </a:lnTo>
                <a:lnTo>
                  <a:pt x="262" y="162"/>
                </a:lnTo>
                <a:lnTo>
                  <a:pt x="262" y="162"/>
                </a:lnTo>
                <a:lnTo>
                  <a:pt x="262" y="162"/>
                </a:lnTo>
                <a:lnTo>
                  <a:pt x="302" y="88"/>
                </a:lnTo>
                <a:lnTo>
                  <a:pt x="302" y="88"/>
                </a:lnTo>
                <a:lnTo>
                  <a:pt x="302" y="88"/>
                </a:lnTo>
                <a:lnTo>
                  <a:pt x="302" y="88"/>
                </a:lnTo>
                <a:lnTo>
                  <a:pt x="306" y="82"/>
                </a:lnTo>
                <a:lnTo>
                  <a:pt x="306" y="74"/>
                </a:lnTo>
                <a:lnTo>
                  <a:pt x="306" y="74"/>
                </a:lnTo>
                <a:lnTo>
                  <a:pt x="304" y="64"/>
                </a:lnTo>
                <a:lnTo>
                  <a:pt x="298" y="56"/>
                </a:lnTo>
                <a:lnTo>
                  <a:pt x="290" y="50"/>
                </a:lnTo>
                <a:lnTo>
                  <a:pt x="280" y="48"/>
                </a:lnTo>
                <a:lnTo>
                  <a:pt x="280" y="48"/>
                </a:lnTo>
                <a:close/>
                <a:moveTo>
                  <a:pt x="68" y="164"/>
                </a:moveTo>
                <a:lnTo>
                  <a:pt x="68" y="164"/>
                </a:lnTo>
                <a:lnTo>
                  <a:pt x="62" y="160"/>
                </a:lnTo>
                <a:lnTo>
                  <a:pt x="56" y="154"/>
                </a:lnTo>
                <a:lnTo>
                  <a:pt x="56" y="154"/>
                </a:lnTo>
                <a:lnTo>
                  <a:pt x="56" y="154"/>
                </a:lnTo>
                <a:lnTo>
                  <a:pt x="16" y="82"/>
                </a:lnTo>
                <a:lnTo>
                  <a:pt x="16" y="82"/>
                </a:lnTo>
                <a:lnTo>
                  <a:pt x="16" y="80"/>
                </a:lnTo>
                <a:lnTo>
                  <a:pt x="16" y="80"/>
                </a:lnTo>
                <a:lnTo>
                  <a:pt x="14" y="74"/>
                </a:lnTo>
                <a:lnTo>
                  <a:pt x="14" y="74"/>
                </a:lnTo>
                <a:lnTo>
                  <a:pt x="16" y="70"/>
                </a:lnTo>
                <a:lnTo>
                  <a:pt x="18" y="66"/>
                </a:lnTo>
                <a:lnTo>
                  <a:pt x="22" y="64"/>
                </a:lnTo>
                <a:lnTo>
                  <a:pt x="26" y="64"/>
                </a:lnTo>
                <a:lnTo>
                  <a:pt x="68" y="64"/>
                </a:lnTo>
                <a:lnTo>
                  <a:pt x="68" y="164"/>
                </a:lnTo>
                <a:close/>
                <a:moveTo>
                  <a:pt x="180" y="286"/>
                </a:moveTo>
                <a:lnTo>
                  <a:pt x="180" y="286"/>
                </a:lnTo>
                <a:lnTo>
                  <a:pt x="186" y="288"/>
                </a:lnTo>
                <a:lnTo>
                  <a:pt x="190" y="290"/>
                </a:lnTo>
                <a:lnTo>
                  <a:pt x="192" y="296"/>
                </a:lnTo>
                <a:lnTo>
                  <a:pt x="194" y="300"/>
                </a:lnTo>
                <a:lnTo>
                  <a:pt x="194" y="308"/>
                </a:lnTo>
                <a:lnTo>
                  <a:pt x="112" y="308"/>
                </a:lnTo>
                <a:lnTo>
                  <a:pt x="112" y="300"/>
                </a:lnTo>
                <a:lnTo>
                  <a:pt x="112" y="300"/>
                </a:lnTo>
                <a:lnTo>
                  <a:pt x="114" y="296"/>
                </a:lnTo>
                <a:lnTo>
                  <a:pt x="116" y="290"/>
                </a:lnTo>
                <a:lnTo>
                  <a:pt x="120" y="288"/>
                </a:lnTo>
                <a:lnTo>
                  <a:pt x="126" y="286"/>
                </a:lnTo>
                <a:lnTo>
                  <a:pt x="152" y="286"/>
                </a:lnTo>
                <a:lnTo>
                  <a:pt x="180" y="286"/>
                </a:lnTo>
                <a:close/>
                <a:moveTo>
                  <a:pt x="222" y="56"/>
                </a:moveTo>
                <a:lnTo>
                  <a:pt x="222" y="170"/>
                </a:lnTo>
                <a:lnTo>
                  <a:pt x="222" y="170"/>
                </a:lnTo>
                <a:lnTo>
                  <a:pt x="222" y="172"/>
                </a:lnTo>
                <a:lnTo>
                  <a:pt x="222" y="172"/>
                </a:lnTo>
                <a:lnTo>
                  <a:pt x="222" y="174"/>
                </a:lnTo>
                <a:lnTo>
                  <a:pt x="222" y="174"/>
                </a:lnTo>
                <a:lnTo>
                  <a:pt x="220" y="186"/>
                </a:lnTo>
                <a:lnTo>
                  <a:pt x="216" y="198"/>
                </a:lnTo>
                <a:lnTo>
                  <a:pt x="208" y="208"/>
                </a:lnTo>
                <a:lnTo>
                  <a:pt x="200" y="218"/>
                </a:lnTo>
                <a:lnTo>
                  <a:pt x="190" y="226"/>
                </a:lnTo>
                <a:lnTo>
                  <a:pt x="178" y="232"/>
                </a:lnTo>
                <a:lnTo>
                  <a:pt x="166" y="234"/>
                </a:lnTo>
                <a:lnTo>
                  <a:pt x="152" y="236"/>
                </a:lnTo>
                <a:lnTo>
                  <a:pt x="152" y="236"/>
                </a:lnTo>
                <a:lnTo>
                  <a:pt x="140" y="234"/>
                </a:lnTo>
                <a:lnTo>
                  <a:pt x="128" y="232"/>
                </a:lnTo>
                <a:lnTo>
                  <a:pt x="116" y="226"/>
                </a:lnTo>
                <a:lnTo>
                  <a:pt x="106" y="218"/>
                </a:lnTo>
                <a:lnTo>
                  <a:pt x="98" y="208"/>
                </a:lnTo>
                <a:lnTo>
                  <a:pt x="90" y="198"/>
                </a:lnTo>
                <a:lnTo>
                  <a:pt x="86" y="186"/>
                </a:lnTo>
                <a:lnTo>
                  <a:pt x="84" y="174"/>
                </a:lnTo>
                <a:lnTo>
                  <a:pt x="84" y="172"/>
                </a:lnTo>
                <a:lnTo>
                  <a:pt x="84" y="172"/>
                </a:lnTo>
                <a:lnTo>
                  <a:pt x="82" y="170"/>
                </a:lnTo>
                <a:lnTo>
                  <a:pt x="82" y="56"/>
                </a:lnTo>
                <a:lnTo>
                  <a:pt x="82" y="14"/>
                </a:lnTo>
                <a:lnTo>
                  <a:pt x="222" y="14"/>
                </a:lnTo>
                <a:lnTo>
                  <a:pt x="222" y="56"/>
                </a:lnTo>
                <a:close/>
                <a:moveTo>
                  <a:pt x="290" y="80"/>
                </a:moveTo>
                <a:lnTo>
                  <a:pt x="290" y="80"/>
                </a:lnTo>
                <a:lnTo>
                  <a:pt x="290" y="82"/>
                </a:lnTo>
                <a:lnTo>
                  <a:pt x="250" y="154"/>
                </a:lnTo>
                <a:lnTo>
                  <a:pt x="250" y="154"/>
                </a:lnTo>
                <a:lnTo>
                  <a:pt x="250" y="154"/>
                </a:lnTo>
                <a:lnTo>
                  <a:pt x="250" y="154"/>
                </a:lnTo>
                <a:lnTo>
                  <a:pt x="244" y="160"/>
                </a:lnTo>
                <a:lnTo>
                  <a:pt x="238" y="164"/>
                </a:lnTo>
                <a:lnTo>
                  <a:pt x="238" y="64"/>
                </a:lnTo>
                <a:lnTo>
                  <a:pt x="280" y="64"/>
                </a:lnTo>
                <a:lnTo>
                  <a:pt x="280" y="64"/>
                </a:lnTo>
                <a:lnTo>
                  <a:pt x="284" y="64"/>
                </a:lnTo>
                <a:lnTo>
                  <a:pt x="288" y="66"/>
                </a:lnTo>
                <a:lnTo>
                  <a:pt x="290" y="70"/>
                </a:lnTo>
                <a:lnTo>
                  <a:pt x="292" y="74"/>
                </a:lnTo>
                <a:lnTo>
                  <a:pt x="292" y="74"/>
                </a:lnTo>
                <a:lnTo>
                  <a:pt x="290" y="80"/>
                </a:lnTo>
                <a:lnTo>
                  <a:pt x="290" y="8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144"/>
          <p:cNvSpPr>
            <a:spLocks noEditPoints="1"/>
          </p:cNvSpPr>
          <p:nvPr/>
        </p:nvSpPr>
        <p:spPr bwMode="auto">
          <a:xfrm>
            <a:off x="4321606" y="5061001"/>
            <a:ext cx="330966" cy="212056"/>
          </a:xfrm>
          <a:custGeom>
            <a:avLst/>
            <a:gdLst/>
            <a:ahLst/>
            <a:cxnLst>
              <a:cxn ang="0">
                <a:pos x="314" y="0"/>
              </a:cxn>
              <a:cxn ang="0">
                <a:pos x="22" y="0"/>
              </a:cxn>
              <a:cxn ang="0">
                <a:pos x="22" y="0"/>
              </a:cxn>
              <a:cxn ang="0">
                <a:pos x="14" y="2"/>
              </a:cxn>
              <a:cxn ang="0">
                <a:pos x="6" y="6"/>
              </a:cxn>
              <a:cxn ang="0">
                <a:pos x="2" y="12"/>
              </a:cxn>
              <a:cxn ang="0">
                <a:pos x="0" y="20"/>
              </a:cxn>
              <a:cxn ang="0">
                <a:pos x="0" y="192"/>
              </a:cxn>
              <a:cxn ang="0">
                <a:pos x="0" y="192"/>
              </a:cxn>
              <a:cxn ang="0">
                <a:pos x="2" y="200"/>
              </a:cxn>
              <a:cxn ang="0">
                <a:pos x="6" y="208"/>
              </a:cxn>
              <a:cxn ang="0">
                <a:pos x="14" y="212"/>
              </a:cxn>
              <a:cxn ang="0">
                <a:pos x="22" y="214"/>
              </a:cxn>
              <a:cxn ang="0">
                <a:pos x="314" y="214"/>
              </a:cxn>
              <a:cxn ang="0">
                <a:pos x="314" y="214"/>
              </a:cxn>
              <a:cxn ang="0">
                <a:pos x="322" y="212"/>
              </a:cxn>
              <a:cxn ang="0">
                <a:pos x="328" y="208"/>
              </a:cxn>
              <a:cxn ang="0">
                <a:pos x="334" y="200"/>
              </a:cxn>
              <a:cxn ang="0">
                <a:pos x="334" y="192"/>
              </a:cxn>
              <a:cxn ang="0">
                <a:pos x="334" y="20"/>
              </a:cxn>
              <a:cxn ang="0">
                <a:pos x="334" y="20"/>
              </a:cxn>
              <a:cxn ang="0">
                <a:pos x="334" y="12"/>
              </a:cxn>
              <a:cxn ang="0">
                <a:pos x="328" y="6"/>
              </a:cxn>
              <a:cxn ang="0">
                <a:pos x="322" y="2"/>
              </a:cxn>
              <a:cxn ang="0">
                <a:pos x="314" y="0"/>
              </a:cxn>
              <a:cxn ang="0">
                <a:pos x="314" y="0"/>
              </a:cxn>
              <a:cxn ang="0">
                <a:pos x="300" y="14"/>
              </a:cxn>
              <a:cxn ang="0">
                <a:pos x="174" y="108"/>
              </a:cxn>
              <a:cxn ang="0">
                <a:pos x="36" y="14"/>
              </a:cxn>
              <a:cxn ang="0">
                <a:pos x="300" y="14"/>
              </a:cxn>
              <a:cxn ang="0">
                <a:pos x="320" y="192"/>
              </a:cxn>
              <a:cxn ang="0">
                <a:pos x="320" y="192"/>
              </a:cxn>
              <a:cxn ang="0">
                <a:pos x="318" y="196"/>
              </a:cxn>
              <a:cxn ang="0">
                <a:pos x="314" y="198"/>
              </a:cxn>
              <a:cxn ang="0">
                <a:pos x="22" y="198"/>
              </a:cxn>
              <a:cxn ang="0">
                <a:pos x="22" y="198"/>
              </a:cxn>
              <a:cxn ang="0">
                <a:pos x="18" y="196"/>
              </a:cxn>
              <a:cxn ang="0">
                <a:pos x="16" y="192"/>
              </a:cxn>
              <a:cxn ang="0">
                <a:pos x="16" y="20"/>
              </a:cxn>
              <a:cxn ang="0">
                <a:pos x="16" y="20"/>
              </a:cxn>
              <a:cxn ang="0">
                <a:pos x="16" y="18"/>
              </a:cxn>
              <a:cxn ang="0">
                <a:pos x="170" y="122"/>
              </a:cxn>
              <a:cxn ang="0">
                <a:pos x="170" y="122"/>
              </a:cxn>
              <a:cxn ang="0">
                <a:pos x="174" y="124"/>
              </a:cxn>
              <a:cxn ang="0">
                <a:pos x="174" y="124"/>
              </a:cxn>
              <a:cxn ang="0">
                <a:pos x="178" y="122"/>
              </a:cxn>
              <a:cxn ang="0">
                <a:pos x="320" y="18"/>
              </a:cxn>
              <a:cxn ang="0">
                <a:pos x="320" y="18"/>
              </a:cxn>
              <a:cxn ang="0">
                <a:pos x="320" y="20"/>
              </a:cxn>
              <a:cxn ang="0">
                <a:pos x="320" y="192"/>
              </a:cxn>
            </a:cxnLst>
            <a:rect l="0" t="0" r="r" b="b"/>
            <a:pathLst>
              <a:path w="334" h="214">
                <a:moveTo>
                  <a:pt x="314" y="0"/>
                </a:moveTo>
                <a:lnTo>
                  <a:pt x="22" y="0"/>
                </a:lnTo>
                <a:lnTo>
                  <a:pt x="22" y="0"/>
                </a:lnTo>
                <a:lnTo>
                  <a:pt x="14" y="2"/>
                </a:lnTo>
                <a:lnTo>
                  <a:pt x="6" y="6"/>
                </a:lnTo>
                <a:lnTo>
                  <a:pt x="2" y="12"/>
                </a:lnTo>
                <a:lnTo>
                  <a:pt x="0" y="20"/>
                </a:lnTo>
                <a:lnTo>
                  <a:pt x="0" y="192"/>
                </a:lnTo>
                <a:lnTo>
                  <a:pt x="0" y="192"/>
                </a:lnTo>
                <a:lnTo>
                  <a:pt x="2" y="200"/>
                </a:lnTo>
                <a:lnTo>
                  <a:pt x="6" y="208"/>
                </a:lnTo>
                <a:lnTo>
                  <a:pt x="14" y="212"/>
                </a:lnTo>
                <a:lnTo>
                  <a:pt x="22" y="214"/>
                </a:lnTo>
                <a:lnTo>
                  <a:pt x="314" y="214"/>
                </a:lnTo>
                <a:lnTo>
                  <a:pt x="314" y="214"/>
                </a:lnTo>
                <a:lnTo>
                  <a:pt x="322" y="212"/>
                </a:lnTo>
                <a:lnTo>
                  <a:pt x="328" y="208"/>
                </a:lnTo>
                <a:lnTo>
                  <a:pt x="334" y="200"/>
                </a:lnTo>
                <a:lnTo>
                  <a:pt x="334" y="192"/>
                </a:lnTo>
                <a:lnTo>
                  <a:pt x="334" y="20"/>
                </a:lnTo>
                <a:lnTo>
                  <a:pt x="334" y="20"/>
                </a:lnTo>
                <a:lnTo>
                  <a:pt x="334" y="12"/>
                </a:lnTo>
                <a:lnTo>
                  <a:pt x="328" y="6"/>
                </a:lnTo>
                <a:lnTo>
                  <a:pt x="322" y="2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300" y="14"/>
                </a:moveTo>
                <a:lnTo>
                  <a:pt x="174" y="108"/>
                </a:lnTo>
                <a:lnTo>
                  <a:pt x="36" y="14"/>
                </a:lnTo>
                <a:lnTo>
                  <a:pt x="300" y="14"/>
                </a:lnTo>
                <a:close/>
                <a:moveTo>
                  <a:pt x="320" y="192"/>
                </a:moveTo>
                <a:lnTo>
                  <a:pt x="320" y="192"/>
                </a:lnTo>
                <a:lnTo>
                  <a:pt x="318" y="196"/>
                </a:lnTo>
                <a:lnTo>
                  <a:pt x="314" y="198"/>
                </a:lnTo>
                <a:lnTo>
                  <a:pt x="22" y="198"/>
                </a:lnTo>
                <a:lnTo>
                  <a:pt x="22" y="198"/>
                </a:lnTo>
                <a:lnTo>
                  <a:pt x="18" y="196"/>
                </a:lnTo>
                <a:lnTo>
                  <a:pt x="16" y="192"/>
                </a:lnTo>
                <a:lnTo>
                  <a:pt x="16" y="20"/>
                </a:lnTo>
                <a:lnTo>
                  <a:pt x="16" y="20"/>
                </a:lnTo>
                <a:lnTo>
                  <a:pt x="16" y="18"/>
                </a:lnTo>
                <a:lnTo>
                  <a:pt x="170" y="122"/>
                </a:lnTo>
                <a:lnTo>
                  <a:pt x="170" y="122"/>
                </a:lnTo>
                <a:lnTo>
                  <a:pt x="174" y="124"/>
                </a:lnTo>
                <a:lnTo>
                  <a:pt x="174" y="124"/>
                </a:lnTo>
                <a:lnTo>
                  <a:pt x="178" y="122"/>
                </a:lnTo>
                <a:lnTo>
                  <a:pt x="320" y="18"/>
                </a:lnTo>
                <a:lnTo>
                  <a:pt x="320" y="18"/>
                </a:lnTo>
                <a:lnTo>
                  <a:pt x="320" y="20"/>
                </a:lnTo>
                <a:lnTo>
                  <a:pt x="320" y="19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45" name="组 25"/>
          <p:cNvGrpSpPr/>
          <p:nvPr/>
        </p:nvGrpSpPr>
        <p:grpSpPr>
          <a:xfrm>
            <a:off x="1613761" y="2542999"/>
            <a:ext cx="264052" cy="264052"/>
            <a:chOff x="3948113" y="2317750"/>
            <a:chExt cx="368300" cy="368300"/>
          </a:xfrm>
        </p:grpSpPr>
        <p:sp>
          <p:nvSpPr>
            <p:cNvPr id="46" name="Freeform 146"/>
            <p:cNvSpPr>
              <a:spLocks noEditPoints="1"/>
            </p:cNvSpPr>
            <p:nvPr/>
          </p:nvSpPr>
          <p:spPr bwMode="auto">
            <a:xfrm>
              <a:off x="3948113" y="2317750"/>
              <a:ext cx="368300" cy="368300"/>
            </a:xfrm>
            <a:custGeom>
              <a:avLst/>
              <a:gdLst/>
              <a:ahLst/>
              <a:cxnLst>
                <a:cxn ang="0">
                  <a:pos x="206" y="232"/>
                </a:cxn>
                <a:cxn ang="0">
                  <a:pos x="26" y="232"/>
                </a:cxn>
                <a:cxn ang="0">
                  <a:pos x="26" y="232"/>
                </a:cxn>
                <a:cxn ang="0">
                  <a:pos x="16" y="230"/>
                </a:cxn>
                <a:cxn ang="0">
                  <a:pos x="8" y="224"/>
                </a:cxn>
                <a:cxn ang="0">
                  <a:pos x="2" y="216"/>
                </a:cxn>
                <a:cxn ang="0">
                  <a:pos x="0" y="20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2" y="16"/>
                </a:cxn>
                <a:cxn ang="0">
                  <a:pos x="8" y="8"/>
                </a:cxn>
                <a:cxn ang="0">
                  <a:pos x="16" y="2"/>
                </a:cxn>
                <a:cxn ang="0">
                  <a:pos x="26" y="0"/>
                </a:cxn>
                <a:cxn ang="0">
                  <a:pos x="206" y="0"/>
                </a:cxn>
                <a:cxn ang="0">
                  <a:pos x="206" y="0"/>
                </a:cxn>
                <a:cxn ang="0">
                  <a:pos x="216" y="2"/>
                </a:cxn>
                <a:cxn ang="0">
                  <a:pos x="224" y="8"/>
                </a:cxn>
                <a:cxn ang="0">
                  <a:pos x="230" y="16"/>
                </a:cxn>
                <a:cxn ang="0">
                  <a:pos x="232" y="26"/>
                </a:cxn>
                <a:cxn ang="0">
                  <a:pos x="232" y="204"/>
                </a:cxn>
                <a:cxn ang="0">
                  <a:pos x="232" y="204"/>
                </a:cxn>
                <a:cxn ang="0">
                  <a:pos x="230" y="216"/>
                </a:cxn>
                <a:cxn ang="0">
                  <a:pos x="224" y="224"/>
                </a:cxn>
                <a:cxn ang="0">
                  <a:pos x="216" y="230"/>
                </a:cxn>
                <a:cxn ang="0">
                  <a:pos x="206" y="232"/>
                </a:cxn>
                <a:cxn ang="0">
                  <a:pos x="206" y="232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22" y="16"/>
                </a:cxn>
                <a:cxn ang="0">
                  <a:pos x="18" y="18"/>
                </a:cxn>
                <a:cxn ang="0">
                  <a:pos x="16" y="22"/>
                </a:cxn>
                <a:cxn ang="0">
                  <a:pos x="14" y="26"/>
                </a:cxn>
                <a:cxn ang="0">
                  <a:pos x="14" y="204"/>
                </a:cxn>
                <a:cxn ang="0">
                  <a:pos x="14" y="204"/>
                </a:cxn>
                <a:cxn ang="0">
                  <a:pos x="16" y="210"/>
                </a:cxn>
                <a:cxn ang="0">
                  <a:pos x="18" y="214"/>
                </a:cxn>
                <a:cxn ang="0">
                  <a:pos x="22" y="216"/>
                </a:cxn>
                <a:cxn ang="0">
                  <a:pos x="26" y="216"/>
                </a:cxn>
                <a:cxn ang="0">
                  <a:pos x="206" y="216"/>
                </a:cxn>
                <a:cxn ang="0">
                  <a:pos x="206" y="216"/>
                </a:cxn>
                <a:cxn ang="0">
                  <a:pos x="210" y="216"/>
                </a:cxn>
                <a:cxn ang="0">
                  <a:pos x="214" y="214"/>
                </a:cxn>
                <a:cxn ang="0">
                  <a:pos x="216" y="210"/>
                </a:cxn>
                <a:cxn ang="0">
                  <a:pos x="216" y="204"/>
                </a:cxn>
                <a:cxn ang="0">
                  <a:pos x="216" y="26"/>
                </a:cxn>
                <a:cxn ang="0">
                  <a:pos x="216" y="26"/>
                </a:cxn>
                <a:cxn ang="0">
                  <a:pos x="216" y="22"/>
                </a:cxn>
                <a:cxn ang="0">
                  <a:pos x="214" y="18"/>
                </a:cxn>
                <a:cxn ang="0">
                  <a:pos x="210" y="16"/>
                </a:cxn>
                <a:cxn ang="0">
                  <a:pos x="206" y="14"/>
                </a:cxn>
                <a:cxn ang="0">
                  <a:pos x="26" y="14"/>
                </a:cxn>
              </a:cxnLst>
              <a:rect l="0" t="0" r="r" b="b"/>
              <a:pathLst>
                <a:path w="232" h="232">
                  <a:moveTo>
                    <a:pt x="206" y="232"/>
                  </a:moveTo>
                  <a:lnTo>
                    <a:pt x="26" y="232"/>
                  </a:lnTo>
                  <a:lnTo>
                    <a:pt x="26" y="232"/>
                  </a:lnTo>
                  <a:lnTo>
                    <a:pt x="16" y="230"/>
                  </a:lnTo>
                  <a:lnTo>
                    <a:pt x="8" y="224"/>
                  </a:lnTo>
                  <a:lnTo>
                    <a:pt x="2" y="216"/>
                  </a:lnTo>
                  <a:lnTo>
                    <a:pt x="0" y="20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16"/>
                  </a:lnTo>
                  <a:lnTo>
                    <a:pt x="8" y="8"/>
                  </a:lnTo>
                  <a:lnTo>
                    <a:pt x="16" y="2"/>
                  </a:lnTo>
                  <a:lnTo>
                    <a:pt x="26" y="0"/>
                  </a:lnTo>
                  <a:lnTo>
                    <a:pt x="206" y="0"/>
                  </a:lnTo>
                  <a:lnTo>
                    <a:pt x="206" y="0"/>
                  </a:lnTo>
                  <a:lnTo>
                    <a:pt x="216" y="2"/>
                  </a:lnTo>
                  <a:lnTo>
                    <a:pt x="224" y="8"/>
                  </a:lnTo>
                  <a:lnTo>
                    <a:pt x="230" y="16"/>
                  </a:lnTo>
                  <a:lnTo>
                    <a:pt x="232" y="26"/>
                  </a:lnTo>
                  <a:lnTo>
                    <a:pt x="232" y="204"/>
                  </a:lnTo>
                  <a:lnTo>
                    <a:pt x="232" y="204"/>
                  </a:lnTo>
                  <a:lnTo>
                    <a:pt x="230" y="216"/>
                  </a:lnTo>
                  <a:lnTo>
                    <a:pt x="224" y="224"/>
                  </a:lnTo>
                  <a:lnTo>
                    <a:pt x="216" y="230"/>
                  </a:lnTo>
                  <a:lnTo>
                    <a:pt x="206" y="232"/>
                  </a:lnTo>
                  <a:lnTo>
                    <a:pt x="206" y="232"/>
                  </a:lnTo>
                  <a:close/>
                  <a:moveTo>
                    <a:pt x="26" y="14"/>
                  </a:moveTo>
                  <a:lnTo>
                    <a:pt x="26" y="14"/>
                  </a:lnTo>
                  <a:lnTo>
                    <a:pt x="22" y="16"/>
                  </a:lnTo>
                  <a:lnTo>
                    <a:pt x="18" y="18"/>
                  </a:lnTo>
                  <a:lnTo>
                    <a:pt x="16" y="22"/>
                  </a:lnTo>
                  <a:lnTo>
                    <a:pt x="14" y="26"/>
                  </a:lnTo>
                  <a:lnTo>
                    <a:pt x="14" y="204"/>
                  </a:lnTo>
                  <a:lnTo>
                    <a:pt x="14" y="204"/>
                  </a:lnTo>
                  <a:lnTo>
                    <a:pt x="16" y="210"/>
                  </a:lnTo>
                  <a:lnTo>
                    <a:pt x="18" y="214"/>
                  </a:lnTo>
                  <a:lnTo>
                    <a:pt x="22" y="216"/>
                  </a:lnTo>
                  <a:lnTo>
                    <a:pt x="26" y="216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210" y="216"/>
                  </a:lnTo>
                  <a:lnTo>
                    <a:pt x="214" y="214"/>
                  </a:lnTo>
                  <a:lnTo>
                    <a:pt x="216" y="210"/>
                  </a:lnTo>
                  <a:lnTo>
                    <a:pt x="216" y="204"/>
                  </a:lnTo>
                  <a:lnTo>
                    <a:pt x="216" y="26"/>
                  </a:lnTo>
                  <a:lnTo>
                    <a:pt x="216" y="26"/>
                  </a:lnTo>
                  <a:lnTo>
                    <a:pt x="216" y="22"/>
                  </a:lnTo>
                  <a:lnTo>
                    <a:pt x="214" y="18"/>
                  </a:lnTo>
                  <a:lnTo>
                    <a:pt x="210" y="16"/>
                  </a:lnTo>
                  <a:lnTo>
                    <a:pt x="206" y="14"/>
                  </a:lnTo>
                  <a:lnTo>
                    <a:pt x="26" y="1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47"/>
            <p:cNvSpPr/>
            <p:nvPr/>
          </p:nvSpPr>
          <p:spPr bwMode="auto">
            <a:xfrm>
              <a:off x="4071938" y="2359025"/>
              <a:ext cx="120650" cy="285750"/>
            </a:xfrm>
            <a:custGeom>
              <a:avLst/>
              <a:gdLst/>
              <a:ahLst/>
              <a:cxnLst>
                <a:cxn ang="0">
                  <a:pos x="30" y="158"/>
                </a:cxn>
                <a:cxn ang="0">
                  <a:pos x="22" y="156"/>
                </a:cxn>
                <a:cxn ang="0">
                  <a:pos x="6" y="152"/>
                </a:cxn>
                <a:cxn ang="0">
                  <a:pos x="4" y="132"/>
                </a:cxn>
                <a:cxn ang="0">
                  <a:pos x="18" y="140"/>
                </a:cxn>
                <a:cxn ang="0">
                  <a:pos x="34" y="142"/>
                </a:cxn>
                <a:cxn ang="0">
                  <a:pos x="44" y="140"/>
                </a:cxn>
                <a:cxn ang="0">
                  <a:pos x="56" y="130"/>
                </a:cxn>
                <a:cxn ang="0">
                  <a:pos x="58" y="120"/>
                </a:cxn>
                <a:cxn ang="0">
                  <a:pos x="52" y="106"/>
                </a:cxn>
                <a:cxn ang="0">
                  <a:pos x="34" y="94"/>
                </a:cxn>
                <a:cxn ang="0">
                  <a:pos x="20" y="88"/>
                </a:cxn>
                <a:cxn ang="0">
                  <a:pos x="6" y="74"/>
                </a:cxn>
                <a:cxn ang="0">
                  <a:pos x="2" y="64"/>
                </a:cxn>
                <a:cxn ang="0">
                  <a:pos x="2" y="56"/>
                </a:cxn>
                <a:cxn ang="0">
                  <a:pos x="10" y="34"/>
                </a:cxn>
                <a:cxn ang="0">
                  <a:pos x="32" y="22"/>
                </a:cxn>
                <a:cxn ang="0">
                  <a:pos x="44" y="0"/>
                </a:cxn>
                <a:cxn ang="0">
                  <a:pos x="44" y="20"/>
                </a:cxn>
                <a:cxn ang="0">
                  <a:pos x="72" y="28"/>
                </a:cxn>
                <a:cxn ang="0">
                  <a:pos x="66" y="42"/>
                </a:cxn>
                <a:cxn ang="0">
                  <a:pos x="50" y="36"/>
                </a:cxn>
                <a:cxn ang="0">
                  <a:pos x="40" y="36"/>
                </a:cxn>
                <a:cxn ang="0">
                  <a:pos x="24" y="42"/>
                </a:cxn>
                <a:cxn ang="0">
                  <a:pos x="18" y="54"/>
                </a:cxn>
                <a:cxn ang="0">
                  <a:pos x="20" y="62"/>
                </a:cxn>
                <a:cxn ang="0">
                  <a:pos x="32" y="74"/>
                </a:cxn>
                <a:cxn ang="0">
                  <a:pos x="44" y="80"/>
                </a:cxn>
                <a:cxn ang="0">
                  <a:pos x="68" y="96"/>
                </a:cxn>
                <a:cxn ang="0">
                  <a:pos x="76" y="120"/>
                </a:cxn>
                <a:cxn ang="0">
                  <a:pos x="74" y="132"/>
                </a:cxn>
                <a:cxn ang="0">
                  <a:pos x="64" y="148"/>
                </a:cxn>
                <a:cxn ang="0">
                  <a:pos x="52" y="154"/>
                </a:cxn>
                <a:cxn ang="0">
                  <a:pos x="44" y="180"/>
                </a:cxn>
              </a:cxnLst>
              <a:rect l="0" t="0" r="r" b="b"/>
              <a:pathLst>
                <a:path w="76" h="180">
                  <a:moveTo>
                    <a:pt x="30" y="180"/>
                  </a:moveTo>
                  <a:lnTo>
                    <a:pt x="30" y="158"/>
                  </a:lnTo>
                  <a:lnTo>
                    <a:pt x="30" y="158"/>
                  </a:lnTo>
                  <a:lnTo>
                    <a:pt x="22" y="156"/>
                  </a:lnTo>
                  <a:lnTo>
                    <a:pt x="14" y="154"/>
                  </a:lnTo>
                  <a:lnTo>
                    <a:pt x="6" y="152"/>
                  </a:lnTo>
                  <a:lnTo>
                    <a:pt x="0" y="148"/>
                  </a:lnTo>
                  <a:lnTo>
                    <a:pt x="4" y="132"/>
                  </a:lnTo>
                  <a:lnTo>
                    <a:pt x="4" y="132"/>
                  </a:lnTo>
                  <a:lnTo>
                    <a:pt x="18" y="140"/>
                  </a:lnTo>
                  <a:lnTo>
                    <a:pt x="26" y="142"/>
                  </a:lnTo>
                  <a:lnTo>
                    <a:pt x="34" y="142"/>
                  </a:lnTo>
                  <a:lnTo>
                    <a:pt x="34" y="142"/>
                  </a:lnTo>
                  <a:lnTo>
                    <a:pt x="44" y="140"/>
                  </a:lnTo>
                  <a:lnTo>
                    <a:pt x="52" y="136"/>
                  </a:lnTo>
                  <a:lnTo>
                    <a:pt x="56" y="130"/>
                  </a:lnTo>
                  <a:lnTo>
                    <a:pt x="58" y="120"/>
                  </a:lnTo>
                  <a:lnTo>
                    <a:pt x="58" y="120"/>
                  </a:lnTo>
                  <a:lnTo>
                    <a:pt x="56" y="112"/>
                  </a:lnTo>
                  <a:lnTo>
                    <a:pt x="52" y="106"/>
                  </a:lnTo>
                  <a:lnTo>
                    <a:pt x="46" y="100"/>
                  </a:lnTo>
                  <a:lnTo>
                    <a:pt x="34" y="94"/>
                  </a:lnTo>
                  <a:lnTo>
                    <a:pt x="34" y="94"/>
                  </a:lnTo>
                  <a:lnTo>
                    <a:pt x="20" y="88"/>
                  </a:lnTo>
                  <a:lnTo>
                    <a:pt x="10" y="80"/>
                  </a:lnTo>
                  <a:lnTo>
                    <a:pt x="6" y="74"/>
                  </a:lnTo>
                  <a:lnTo>
                    <a:pt x="4" y="70"/>
                  </a:lnTo>
                  <a:lnTo>
                    <a:pt x="2" y="64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4" y="44"/>
                  </a:lnTo>
                  <a:lnTo>
                    <a:pt x="10" y="34"/>
                  </a:lnTo>
                  <a:lnTo>
                    <a:pt x="20" y="26"/>
                  </a:lnTo>
                  <a:lnTo>
                    <a:pt x="32" y="22"/>
                  </a:lnTo>
                  <a:lnTo>
                    <a:pt x="32" y="0"/>
                  </a:lnTo>
                  <a:lnTo>
                    <a:pt x="44" y="0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60" y="24"/>
                  </a:lnTo>
                  <a:lnTo>
                    <a:pt x="72" y="28"/>
                  </a:lnTo>
                  <a:lnTo>
                    <a:pt x="66" y="42"/>
                  </a:lnTo>
                  <a:lnTo>
                    <a:pt x="66" y="42"/>
                  </a:lnTo>
                  <a:lnTo>
                    <a:pt x="56" y="38"/>
                  </a:lnTo>
                  <a:lnTo>
                    <a:pt x="50" y="36"/>
                  </a:lnTo>
                  <a:lnTo>
                    <a:pt x="40" y="36"/>
                  </a:lnTo>
                  <a:lnTo>
                    <a:pt x="40" y="36"/>
                  </a:lnTo>
                  <a:lnTo>
                    <a:pt x="30" y="38"/>
                  </a:lnTo>
                  <a:lnTo>
                    <a:pt x="24" y="42"/>
                  </a:lnTo>
                  <a:lnTo>
                    <a:pt x="20" y="48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20" y="62"/>
                  </a:lnTo>
                  <a:lnTo>
                    <a:pt x="24" y="68"/>
                  </a:lnTo>
                  <a:lnTo>
                    <a:pt x="32" y="74"/>
                  </a:lnTo>
                  <a:lnTo>
                    <a:pt x="44" y="80"/>
                  </a:lnTo>
                  <a:lnTo>
                    <a:pt x="44" y="80"/>
                  </a:lnTo>
                  <a:lnTo>
                    <a:pt x="58" y="86"/>
                  </a:lnTo>
                  <a:lnTo>
                    <a:pt x="68" y="96"/>
                  </a:lnTo>
                  <a:lnTo>
                    <a:pt x="74" y="106"/>
                  </a:lnTo>
                  <a:lnTo>
                    <a:pt x="76" y="120"/>
                  </a:lnTo>
                  <a:lnTo>
                    <a:pt x="76" y="120"/>
                  </a:lnTo>
                  <a:lnTo>
                    <a:pt x="74" y="132"/>
                  </a:lnTo>
                  <a:lnTo>
                    <a:pt x="68" y="142"/>
                  </a:lnTo>
                  <a:lnTo>
                    <a:pt x="64" y="148"/>
                  </a:lnTo>
                  <a:lnTo>
                    <a:pt x="58" y="152"/>
                  </a:lnTo>
                  <a:lnTo>
                    <a:pt x="52" y="154"/>
                  </a:lnTo>
                  <a:lnTo>
                    <a:pt x="44" y="156"/>
                  </a:lnTo>
                  <a:lnTo>
                    <a:pt x="44" y="180"/>
                  </a:lnTo>
                  <a:lnTo>
                    <a:pt x="30" y="18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8" name="Freeform 156"/>
          <p:cNvSpPr>
            <a:spLocks noEditPoints="1"/>
          </p:cNvSpPr>
          <p:nvPr/>
        </p:nvSpPr>
        <p:spPr bwMode="auto">
          <a:xfrm>
            <a:off x="1222992" y="4603573"/>
            <a:ext cx="418040" cy="397007"/>
          </a:xfrm>
          <a:custGeom>
            <a:avLst/>
            <a:gdLst/>
            <a:ahLst/>
            <a:cxnLst>
              <a:cxn ang="0">
                <a:pos x="30" y="302"/>
              </a:cxn>
              <a:cxn ang="0">
                <a:pos x="24" y="300"/>
              </a:cxn>
              <a:cxn ang="0">
                <a:pos x="8" y="292"/>
              </a:cxn>
              <a:cxn ang="0">
                <a:pos x="0" y="278"/>
              </a:cxn>
              <a:cxn ang="0">
                <a:pos x="0" y="238"/>
              </a:cxn>
              <a:cxn ang="0">
                <a:pos x="2" y="230"/>
              </a:cxn>
              <a:cxn ang="0">
                <a:pos x="12" y="214"/>
              </a:cxn>
              <a:cxn ang="0">
                <a:pos x="100" y="186"/>
              </a:cxn>
              <a:cxn ang="0">
                <a:pos x="90" y="166"/>
              </a:cxn>
              <a:cxn ang="0">
                <a:pos x="76" y="120"/>
              </a:cxn>
              <a:cxn ang="0">
                <a:pos x="74" y="94"/>
              </a:cxn>
              <a:cxn ang="0">
                <a:pos x="80" y="56"/>
              </a:cxn>
              <a:cxn ang="0">
                <a:pos x="98" y="26"/>
              </a:cxn>
              <a:cxn ang="0">
                <a:pos x="124" y="6"/>
              </a:cxn>
              <a:cxn ang="0">
                <a:pos x="158" y="0"/>
              </a:cxn>
              <a:cxn ang="0">
                <a:pos x="176" y="2"/>
              </a:cxn>
              <a:cxn ang="0">
                <a:pos x="208" y="16"/>
              </a:cxn>
              <a:cxn ang="0">
                <a:pos x="230" y="40"/>
              </a:cxn>
              <a:cxn ang="0">
                <a:pos x="242" y="74"/>
              </a:cxn>
              <a:cxn ang="0">
                <a:pos x="244" y="94"/>
              </a:cxn>
              <a:cxn ang="0">
                <a:pos x="236" y="144"/>
              </a:cxn>
              <a:cxn ang="0">
                <a:pos x="216" y="186"/>
              </a:cxn>
              <a:cxn ang="0">
                <a:pos x="296" y="210"/>
              </a:cxn>
              <a:cxn ang="0">
                <a:pos x="312" y="222"/>
              </a:cxn>
              <a:cxn ang="0">
                <a:pos x="318" y="238"/>
              </a:cxn>
              <a:cxn ang="0">
                <a:pos x="318" y="272"/>
              </a:cxn>
              <a:cxn ang="0">
                <a:pos x="316" y="284"/>
              </a:cxn>
              <a:cxn ang="0">
                <a:pos x="300" y="300"/>
              </a:cxn>
              <a:cxn ang="0">
                <a:pos x="288" y="302"/>
              </a:cxn>
              <a:cxn ang="0">
                <a:pos x="158" y="16"/>
              </a:cxn>
              <a:cxn ang="0">
                <a:pos x="144" y="18"/>
              </a:cxn>
              <a:cxn ang="0">
                <a:pos x="118" y="28"/>
              </a:cxn>
              <a:cxn ang="0">
                <a:pos x="102" y="48"/>
              </a:cxn>
              <a:cxn ang="0">
                <a:pos x="92" y="78"/>
              </a:cxn>
              <a:cxn ang="0">
                <a:pos x="90" y="94"/>
              </a:cxn>
              <a:cxn ang="0">
                <a:pos x="98" y="144"/>
              </a:cxn>
              <a:cxn ang="0">
                <a:pos x="120" y="184"/>
              </a:cxn>
              <a:cxn ang="0">
                <a:pos x="26" y="226"/>
              </a:cxn>
              <a:cxn ang="0">
                <a:pos x="22" y="228"/>
              </a:cxn>
              <a:cxn ang="0">
                <a:pos x="16" y="234"/>
              </a:cxn>
              <a:cxn ang="0">
                <a:pos x="16" y="272"/>
              </a:cxn>
              <a:cxn ang="0">
                <a:pos x="18" y="276"/>
              </a:cxn>
              <a:cxn ang="0">
                <a:pos x="24" y="284"/>
              </a:cxn>
              <a:cxn ang="0">
                <a:pos x="288" y="286"/>
              </a:cxn>
              <a:cxn ang="0">
                <a:pos x="292" y="284"/>
              </a:cxn>
              <a:cxn ang="0">
                <a:pos x="300" y="278"/>
              </a:cxn>
              <a:cxn ang="0">
                <a:pos x="302" y="272"/>
              </a:cxn>
              <a:cxn ang="0">
                <a:pos x="302" y="238"/>
              </a:cxn>
              <a:cxn ang="0">
                <a:pos x="298" y="230"/>
              </a:cxn>
              <a:cxn ang="0">
                <a:pos x="292" y="226"/>
              </a:cxn>
              <a:cxn ang="0">
                <a:pos x="198" y="184"/>
              </a:cxn>
              <a:cxn ang="0">
                <a:pos x="210" y="166"/>
              </a:cxn>
              <a:cxn ang="0">
                <a:pos x="224" y="120"/>
              </a:cxn>
              <a:cxn ang="0">
                <a:pos x="226" y="94"/>
              </a:cxn>
              <a:cxn ang="0">
                <a:pos x="222" y="62"/>
              </a:cxn>
              <a:cxn ang="0">
                <a:pos x="208" y="38"/>
              </a:cxn>
              <a:cxn ang="0">
                <a:pos x="188" y="22"/>
              </a:cxn>
              <a:cxn ang="0">
                <a:pos x="158" y="16"/>
              </a:cxn>
            </a:cxnLst>
            <a:rect l="0" t="0" r="r" b="b"/>
            <a:pathLst>
              <a:path w="318" h="302">
                <a:moveTo>
                  <a:pt x="288" y="302"/>
                </a:moveTo>
                <a:lnTo>
                  <a:pt x="30" y="302"/>
                </a:lnTo>
                <a:lnTo>
                  <a:pt x="30" y="302"/>
                </a:lnTo>
                <a:lnTo>
                  <a:pt x="24" y="300"/>
                </a:lnTo>
                <a:lnTo>
                  <a:pt x="18" y="300"/>
                </a:lnTo>
                <a:lnTo>
                  <a:pt x="8" y="292"/>
                </a:lnTo>
                <a:lnTo>
                  <a:pt x="2" y="284"/>
                </a:lnTo>
                <a:lnTo>
                  <a:pt x="0" y="278"/>
                </a:lnTo>
                <a:lnTo>
                  <a:pt x="0" y="272"/>
                </a:lnTo>
                <a:lnTo>
                  <a:pt x="0" y="238"/>
                </a:lnTo>
                <a:lnTo>
                  <a:pt x="0" y="238"/>
                </a:lnTo>
                <a:lnTo>
                  <a:pt x="2" y="230"/>
                </a:lnTo>
                <a:lnTo>
                  <a:pt x="6" y="222"/>
                </a:lnTo>
                <a:lnTo>
                  <a:pt x="12" y="214"/>
                </a:lnTo>
                <a:lnTo>
                  <a:pt x="20" y="210"/>
                </a:lnTo>
                <a:lnTo>
                  <a:pt x="100" y="186"/>
                </a:lnTo>
                <a:lnTo>
                  <a:pt x="100" y="186"/>
                </a:lnTo>
                <a:lnTo>
                  <a:pt x="90" y="166"/>
                </a:lnTo>
                <a:lnTo>
                  <a:pt x="82" y="144"/>
                </a:lnTo>
                <a:lnTo>
                  <a:pt x="76" y="120"/>
                </a:lnTo>
                <a:lnTo>
                  <a:pt x="74" y="94"/>
                </a:lnTo>
                <a:lnTo>
                  <a:pt x="74" y="94"/>
                </a:lnTo>
                <a:lnTo>
                  <a:pt x="76" y="74"/>
                </a:lnTo>
                <a:lnTo>
                  <a:pt x="80" y="56"/>
                </a:lnTo>
                <a:lnTo>
                  <a:pt x="88" y="40"/>
                </a:lnTo>
                <a:lnTo>
                  <a:pt x="98" y="26"/>
                </a:lnTo>
                <a:lnTo>
                  <a:pt x="110" y="16"/>
                </a:lnTo>
                <a:lnTo>
                  <a:pt x="124" y="6"/>
                </a:lnTo>
                <a:lnTo>
                  <a:pt x="140" y="2"/>
                </a:lnTo>
                <a:lnTo>
                  <a:pt x="158" y="0"/>
                </a:lnTo>
                <a:lnTo>
                  <a:pt x="158" y="0"/>
                </a:lnTo>
                <a:lnTo>
                  <a:pt x="176" y="2"/>
                </a:lnTo>
                <a:lnTo>
                  <a:pt x="194" y="6"/>
                </a:lnTo>
                <a:lnTo>
                  <a:pt x="208" y="16"/>
                </a:lnTo>
                <a:lnTo>
                  <a:pt x="220" y="26"/>
                </a:lnTo>
                <a:lnTo>
                  <a:pt x="230" y="40"/>
                </a:lnTo>
                <a:lnTo>
                  <a:pt x="238" y="56"/>
                </a:lnTo>
                <a:lnTo>
                  <a:pt x="242" y="74"/>
                </a:lnTo>
                <a:lnTo>
                  <a:pt x="244" y="94"/>
                </a:lnTo>
                <a:lnTo>
                  <a:pt x="244" y="94"/>
                </a:lnTo>
                <a:lnTo>
                  <a:pt x="242" y="120"/>
                </a:lnTo>
                <a:lnTo>
                  <a:pt x="236" y="144"/>
                </a:lnTo>
                <a:lnTo>
                  <a:pt x="228" y="166"/>
                </a:lnTo>
                <a:lnTo>
                  <a:pt x="216" y="186"/>
                </a:lnTo>
                <a:lnTo>
                  <a:pt x="296" y="210"/>
                </a:lnTo>
                <a:lnTo>
                  <a:pt x="296" y="210"/>
                </a:lnTo>
                <a:lnTo>
                  <a:pt x="306" y="214"/>
                </a:lnTo>
                <a:lnTo>
                  <a:pt x="312" y="222"/>
                </a:lnTo>
                <a:lnTo>
                  <a:pt x="316" y="230"/>
                </a:lnTo>
                <a:lnTo>
                  <a:pt x="318" y="238"/>
                </a:lnTo>
                <a:lnTo>
                  <a:pt x="318" y="272"/>
                </a:lnTo>
                <a:lnTo>
                  <a:pt x="318" y="272"/>
                </a:lnTo>
                <a:lnTo>
                  <a:pt x="316" y="278"/>
                </a:lnTo>
                <a:lnTo>
                  <a:pt x="316" y="284"/>
                </a:lnTo>
                <a:lnTo>
                  <a:pt x="308" y="292"/>
                </a:lnTo>
                <a:lnTo>
                  <a:pt x="300" y="300"/>
                </a:lnTo>
                <a:lnTo>
                  <a:pt x="294" y="300"/>
                </a:lnTo>
                <a:lnTo>
                  <a:pt x="288" y="302"/>
                </a:lnTo>
                <a:lnTo>
                  <a:pt x="288" y="302"/>
                </a:lnTo>
                <a:close/>
                <a:moveTo>
                  <a:pt x="158" y="16"/>
                </a:moveTo>
                <a:lnTo>
                  <a:pt x="158" y="16"/>
                </a:lnTo>
                <a:lnTo>
                  <a:pt x="144" y="18"/>
                </a:lnTo>
                <a:lnTo>
                  <a:pt x="130" y="22"/>
                </a:lnTo>
                <a:lnTo>
                  <a:pt x="118" y="28"/>
                </a:lnTo>
                <a:lnTo>
                  <a:pt x="108" y="38"/>
                </a:lnTo>
                <a:lnTo>
                  <a:pt x="102" y="48"/>
                </a:lnTo>
                <a:lnTo>
                  <a:pt x="96" y="62"/>
                </a:lnTo>
                <a:lnTo>
                  <a:pt x="92" y="78"/>
                </a:lnTo>
                <a:lnTo>
                  <a:pt x="90" y="94"/>
                </a:lnTo>
                <a:lnTo>
                  <a:pt x="90" y="94"/>
                </a:lnTo>
                <a:lnTo>
                  <a:pt x="92" y="120"/>
                </a:lnTo>
                <a:lnTo>
                  <a:pt x="98" y="144"/>
                </a:lnTo>
                <a:lnTo>
                  <a:pt x="108" y="166"/>
                </a:lnTo>
                <a:lnTo>
                  <a:pt x="120" y="184"/>
                </a:lnTo>
                <a:lnTo>
                  <a:pt x="128" y="194"/>
                </a:lnTo>
                <a:lnTo>
                  <a:pt x="26" y="226"/>
                </a:lnTo>
                <a:lnTo>
                  <a:pt x="26" y="226"/>
                </a:lnTo>
                <a:lnTo>
                  <a:pt x="22" y="228"/>
                </a:lnTo>
                <a:lnTo>
                  <a:pt x="18" y="230"/>
                </a:lnTo>
                <a:lnTo>
                  <a:pt x="16" y="234"/>
                </a:lnTo>
                <a:lnTo>
                  <a:pt x="16" y="238"/>
                </a:lnTo>
                <a:lnTo>
                  <a:pt x="16" y="272"/>
                </a:lnTo>
                <a:lnTo>
                  <a:pt x="16" y="272"/>
                </a:lnTo>
                <a:lnTo>
                  <a:pt x="18" y="276"/>
                </a:lnTo>
                <a:lnTo>
                  <a:pt x="20" y="282"/>
                </a:lnTo>
                <a:lnTo>
                  <a:pt x="24" y="284"/>
                </a:lnTo>
                <a:lnTo>
                  <a:pt x="30" y="286"/>
                </a:lnTo>
                <a:lnTo>
                  <a:pt x="288" y="286"/>
                </a:lnTo>
                <a:lnTo>
                  <a:pt x="288" y="286"/>
                </a:lnTo>
                <a:lnTo>
                  <a:pt x="292" y="284"/>
                </a:lnTo>
                <a:lnTo>
                  <a:pt x="296" y="282"/>
                </a:lnTo>
                <a:lnTo>
                  <a:pt x="300" y="278"/>
                </a:lnTo>
                <a:lnTo>
                  <a:pt x="302" y="272"/>
                </a:lnTo>
                <a:lnTo>
                  <a:pt x="302" y="272"/>
                </a:lnTo>
                <a:lnTo>
                  <a:pt x="302" y="238"/>
                </a:lnTo>
                <a:lnTo>
                  <a:pt x="302" y="238"/>
                </a:lnTo>
                <a:lnTo>
                  <a:pt x="300" y="234"/>
                </a:lnTo>
                <a:lnTo>
                  <a:pt x="298" y="230"/>
                </a:lnTo>
                <a:lnTo>
                  <a:pt x="296" y="228"/>
                </a:lnTo>
                <a:lnTo>
                  <a:pt x="292" y="226"/>
                </a:lnTo>
                <a:lnTo>
                  <a:pt x="190" y="194"/>
                </a:lnTo>
                <a:lnTo>
                  <a:pt x="198" y="184"/>
                </a:lnTo>
                <a:lnTo>
                  <a:pt x="198" y="184"/>
                </a:lnTo>
                <a:lnTo>
                  <a:pt x="210" y="166"/>
                </a:lnTo>
                <a:lnTo>
                  <a:pt x="218" y="144"/>
                </a:lnTo>
                <a:lnTo>
                  <a:pt x="224" y="120"/>
                </a:lnTo>
                <a:lnTo>
                  <a:pt x="226" y="94"/>
                </a:lnTo>
                <a:lnTo>
                  <a:pt x="226" y="94"/>
                </a:lnTo>
                <a:lnTo>
                  <a:pt x="226" y="78"/>
                </a:lnTo>
                <a:lnTo>
                  <a:pt x="222" y="62"/>
                </a:lnTo>
                <a:lnTo>
                  <a:pt x="216" y="48"/>
                </a:lnTo>
                <a:lnTo>
                  <a:pt x="208" y="38"/>
                </a:lnTo>
                <a:lnTo>
                  <a:pt x="198" y="28"/>
                </a:lnTo>
                <a:lnTo>
                  <a:pt x="188" y="22"/>
                </a:lnTo>
                <a:lnTo>
                  <a:pt x="174" y="18"/>
                </a:lnTo>
                <a:lnTo>
                  <a:pt x="158" y="16"/>
                </a:lnTo>
                <a:lnTo>
                  <a:pt x="158" y="1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7369175" y="1195705"/>
            <a:ext cx="4574540" cy="56667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zh-CN" altLang="en-US" sz="3600" b="1">
                <a:solidFill>
                  <a:srgbClr val="FFFF00"/>
                </a:solidFill>
                <a:sym typeface="+mn-ea"/>
              </a:rPr>
              <a:t>Kotlin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是一门与Swift类似的</a:t>
            </a:r>
            <a:r>
              <a:rPr lang="zh-CN" altLang="en-US" sz="2000">
                <a:solidFill>
                  <a:srgbClr val="FFFF00"/>
                </a:solidFill>
                <a:sym typeface="+mn-ea"/>
              </a:rPr>
              <a:t>静态类型JVM语言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，由JetBrains设计开发并开源。与Java相比，Kotlin的语法</a:t>
            </a:r>
            <a:r>
              <a:rPr lang="zh-CN" altLang="en-US" sz="2000">
                <a:solidFill>
                  <a:srgbClr val="FFFF00"/>
                </a:solidFill>
                <a:sym typeface="+mn-ea"/>
              </a:rPr>
              <a:t>更简洁、更具表达性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，而且提供了更多的特性，比如，高阶函数、操作符重载、字符串模板。</a:t>
            </a:r>
            <a:r>
              <a:rPr lang="zh-CN" altLang="en-US" sz="2000">
                <a:solidFill>
                  <a:srgbClr val="FFFF00"/>
                </a:solidFill>
                <a:sym typeface="+mn-ea"/>
              </a:rPr>
              <a:t>它与Java高度可互操作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，可以同时用在一个项目中。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defTabSz="457200">
              <a:lnSpc>
                <a:spcPct val="130000"/>
              </a:lnSpc>
            </a:pPr>
            <a:r>
              <a:rPr lang="en-US" altLang="zh-CN">
                <a:solidFill>
                  <a:schemeClr val="bg1"/>
                </a:solidFill>
                <a:sym typeface="Wingdings" panose="05000000000000000000" charset="0"/>
              </a:rPr>
              <a:t>	</a:t>
            </a:r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 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对Java开发者来说，Kotlin是非常直觉化的，并且非常容易学习。语言的大部分内容都是与我们知道的非常相似，不同的地方，它的基础概念也能迅速地掌握它。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defTabSz="457200">
              <a:lnSpc>
                <a:spcPct val="130000"/>
              </a:lnSpc>
            </a:pPr>
            <a:r>
              <a:rPr lang="en-US" altLang="zh-CN">
                <a:solidFill>
                  <a:schemeClr val="bg1"/>
                </a:solidFill>
                <a:sym typeface="Wingdings" panose="05000000000000000000" charset="0"/>
              </a:rPr>
              <a:t>	</a:t>
            </a:r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 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Android Studio能够非常完美地理解、编译运行Kotlin代码。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pPr defTabSz="457200">
              <a:lnSpc>
                <a:spcPct val="130000"/>
              </a:lnSpc>
            </a:pPr>
            <a:endParaRPr lang="zh-CN" altLang="en-US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30000"/>
              </a:lnSpc>
            </a:pP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743200" y="538932"/>
            <a:ext cx="1856096" cy="333375"/>
          </a:xfrm>
        </p:spPr>
        <p:txBody>
          <a:bodyPr/>
          <a:lstStyle/>
          <a:p>
            <a:r>
              <a:rPr lang="en-US" dirty="0"/>
              <a:t>Kotlin</a:t>
            </a:r>
            <a:r>
              <a:rPr lang="zh-CN" altLang="en-US" dirty="0"/>
              <a:t>特点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Kotlin</a:t>
            </a:r>
            <a:r>
              <a:rPr lang="zh-CN" altLang="en-US" dirty="0"/>
              <a:t>概述</a:t>
            </a:r>
            <a:endParaRPr lang="zh-CN" altLang="en-US" dirty="0"/>
          </a:p>
        </p:txBody>
      </p:sp>
      <p:grpSp>
        <p:nvGrpSpPr>
          <p:cNvPr id="29" name="组合 28"/>
          <p:cNvGrpSpPr/>
          <p:nvPr/>
        </p:nvGrpSpPr>
        <p:grpSpPr>
          <a:xfrm>
            <a:off x="5326822" y="1980102"/>
            <a:ext cx="1674644" cy="1444918"/>
            <a:chOff x="5326822" y="1980102"/>
            <a:chExt cx="1674644" cy="1444918"/>
          </a:xfrm>
        </p:grpSpPr>
        <p:sp>
          <p:nvSpPr>
            <p:cNvPr id="4" name="六边形 3"/>
            <p:cNvSpPr/>
            <p:nvPr/>
          </p:nvSpPr>
          <p:spPr>
            <a:xfrm>
              <a:off x="5326822" y="1980102"/>
              <a:ext cx="1674644" cy="1444918"/>
            </a:xfrm>
            <a:prstGeom prst="hexagon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Rectangle 3"/>
            <p:cNvSpPr>
              <a:spLocks noChangeArrowheads="1"/>
            </p:cNvSpPr>
            <p:nvPr/>
          </p:nvSpPr>
          <p:spPr bwMode="auto">
            <a:xfrm>
              <a:off x="5992386" y="2458879"/>
              <a:ext cx="343517" cy="34351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altLang="zh-CN" sz="6600" b="1" dirty="0" smtClean="0">
                  <a:solidFill>
                    <a:srgbClr val="278D8B"/>
                  </a:solidFill>
                  <a:latin typeface="+mj-lt"/>
                </a:rPr>
                <a:t>2</a:t>
              </a:r>
              <a:endParaRPr lang="zh-CN" altLang="en-US" sz="6600" b="1" dirty="0">
                <a:solidFill>
                  <a:srgbClr val="278D8B"/>
                </a:solidFill>
                <a:latin typeface="+mj-lt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741681" y="2776632"/>
            <a:ext cx="1674644" cy="1442771"/>
            <a:chOff x="6741681" y="2776632"/>
            <a:chExt cx="1674644" cy="1442771"/>
          </a:xfrm>
        </p:grpSpPr>
        <p:sp>
          <p:nvSpPr>
            <p:cNvPr id="6" name="六边形 5"/>
            <p:cNvSpPr/>
            <p:nvPr/>
          </p:nvSpPr>
          <p:spPr>
            <a:xfrm>
              <a:off x="6741681" y="2776632"/>
              <a:ext cx="1674644" cy="1442771"/>
            </a:xfrm>
            <a:prstGeom prst="hexagon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Rectangle 3"/>
            <p:cNvSpPr>
              <a:spLocks noChangeArrowheads="1"/>
            </p:cNvSpPr>
            <p:nvPr/>
          </p:nvSpPr>
          <p:spPr bwMode="auto">
            <a:xfrm>
              <a:off x="7407245" y="3326259"/>
              <a:ext cx="343517" cy="34351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altLang="zh-CN" sz="6600" b="1" dirty="0" smtClean="0">
                  <a:solidFill>
                    <a:srgbClr val="278D8B"/>
                  </a:solidFill>
                  <a:latin typeface="+mj-lt"/>
                </a:rPr>
                <a:t>3</a:t>
              </a:r>
              <a:endParaRPr lang="zh-CN" altLang="en-US" sz="6600" b="1" dirty="0">
                <a:solidFill>
                  <a:srgbClr val="278D8B"/>
                </a:solidFill>
                <a:latin typeface="+mj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326822" y="3551692"/>
            <a:ext cx="1674644" cy="1444918"/>
            <a:chOff x="5326822" y="3551692"/>
            <a:chExt cx="1674644" cy="1444918"/>
          </a:xfrm>
        </p:grpSpPr>
        <p:sp>
          <p:nvSpPr>
            <p:cNvPr id="5" name="六边形 4"/>
            <p:cNvSpPr/>
            <p:nvPr/>
          </p:nvSpPr>
          <p:spPr>
            <a:xfrm>
              <a:off x="5326822" y="3551692"/>
              <a:ext cx="1674644" cy="1444918"/>
            </a:xfrm>
            <a:prstGeom prst="hexagon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Rectangle 3"/>
            <p:cNvSpPr>
              <a:spLocks noChangeArrowheads="1"/>
            </p:cNvSpPr>
            <p:nvPr/>
          </p:nvSpPr>
          <p:spPr bwMode="auto">
            <a:xfrm>
              <a:off x="5992386" y="4051939"/>
              <a:ext cx="343517" cy="34351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altLang="zh-CN" sz="6600" b="1" dirty="0" smtClean="0">
                  <a:solidFill>
                    <a:srgbClr val="278D8B"/>
                  </a:solidFill>
                  <a:latin typeface="+mj-lt"/>
                </a:rPr>
                <a:t>4</a:t>
              </a:r>
              <a:endParaRPr lang="zh-CN" altLang="en-US" sz="6600" b="1" dirty="0">
                <a:solidFill>
                  <a:srgbClr val="278D8B"/>
                </a:solidFill>
                <a:latin typeface="+mj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911961" y="2761603"/>
            <a:ext cx="1674644" cy="1442771"/>
            <a:chOff x="3911961" y="2761603"/>
            <a:chExt cx="1674644" cy="1442771"/>
          </a:xfrm>
        </p:grpSpPr>
        <p:sp>
          <p:nvSpPr>
            <p:cNvPr id="7" name="六边形 6"/>
            <p:cNvSpPr/>
            <p:nvPr/>
          </p:nvSpPr>
          <p:spPr>
            <a:xfrm>
              <a:off x="3911961" y="2761603"/>
              <a:ext cx="1674644" cy="1442771"/>
            </a:xfrm>
            <a:prstGeom prst="hexagon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Rectangle 3"/>
            <p:cNvSpPr>
              <a:spLocks noChangeArrowheads="1"/>
            </p:cNvSpPr>
            <p:nvPr/>
          </p:nvSpPr>
          <p:spPr bwMode="auto">
            <a:xfrm>
              <a:off x="4596849" y="3311230"/>
              <a:ext cx="343517" cy="34351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r>
                <a:rPr lang="en-US" altLang="zh-CN" sz="6600" b="1" dirty="0" smtClean="0">
                  <a:solidFill>
                    <a:srgbClr val="278D8B"/>
                  </a:solidFill>
                  <a:latin typeface="+mj-lt"/>
                </a:rPr>
                <a:t>1</a:t>
              </a:r>
              <a:endParaRPr lang="zh-CN" altLang="en-US" sz="6600" b="1" dirty="0">
                <a:solidFill>
                  <a:srgbClr val="278D8B"/>
                </a:solidFill>
                <a:latin typeface="+mj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715917" y="1980102"/>
            <a:ext cx="2896277" cy="695622"/>
            <a:chOff x="6715917" y="1980102"/>
            <a:chExt cx="2896277" cy="695622"/>
          </a:xfrm>
        </p:grpSpPr>
        <p:sp>
          <p:nvSpPr>
            <p:cNvPr id="8" name="平行四边形 7"/>
            <p:cNvSpPr/>
            <p:nvPr/>
          </p:nvSpPr>
          <p:spPr>
            <a:xfrm flipH="1">
              <a:off x="6715917" y="1980102"/>
              <a:ext cx="2896277" cy="695622"/>
            </a:xfrm>
            <a:prstGeom prst="parallelogram">
              <a:avLst>
                <a:gd name="adj" fmla="val 49802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矩形 7"/>
            <p:cNvSpPr>
              <a:spLocks noChangeArrowheads="1"/>
            </p:cNvSpPr>
            <p:nvPr/>
          </p:nvSpPr>
          <p:spPr bwMode="auto">
            <a:xfrm>
              <a:off x="7012462" y="2081067"/>
              <a:ext cx="2599055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 smtClean="0">
                  <a:solidFill>
                    <a:srgbClr val="37C7C4"/>
                  </a:solidFill>
                  <a:latin typeface="Century Gothic" panose="020B0502020202020204" pitchFamily="34" charset="0"/>
                </a:rPr>
                <a:t>函数式</a:t>
              </a:r>
              <a:endParaRPr lang="zh-CN" altLang="en-US" sz="2000" b="1" dirty="0" smtClean="0">
                <a:solidFill>
                  <a:srgbClr val="37C7C4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8139365" y="2774485"/>
            <a:ext cx="2896275" cy="695622"/>
            <a:chOff x="8139365" y="2774485"/>
            <a:chExt cx="2896275" cy="695622"/>
          </a:xfrm>
        </p:grpSpPr>
        <p:sp>
          <p:nvSpPr>
            <p:cNvPr id="9" name="平行四边形 30"/>
            <p:cNvSpPr>
              <a:spLocks noChangeArrowheads="1"/>
            </p:cNvSpPr>
            <p:nvPr/>
          </p:nvSpPr>
          <p:spPr bwMode="auto">
            <a:xfrm flipH="1">
              <a:off x="8139365" y="2774485"/>
              <a:ext cx="2896275" cy="695622"/>
            </a:xfrm>
            <a:prstGeom prst="parallelogram">
              <a:avLst>
                <a:gd name="adj" fmla="val 49828"/>
              </a:avLst>
            </a:prstGeom>
            <a:noFill/>
            <a:ln w="19050">
              <a:solidFill>
                <a:schemeClr val="bg1"/>
              </a:solidFill>
              <a:round/>
              <a:head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prstClr val="black"/>
                </a:solidFill>
              </a:endParaRPr>
            </a:p>
          </p:txBody>
        </p:sp>
        <p:sp>
          <p:nvSpPr>
            <p:cNvPr id="17" name="矩形 7"/>
            <p:cNvSpPr>
              <a:spLocks noChangeArrowheads="1"/>
            </p:cNvSpPr>
            <p:nvPr/>
          </p:nvSpPr>
          <p:spPr bwMode="auto">
            <a:xfrm>
              <a:off x="8437815" y="2914185"/>
              <a:ext cx="2597150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 dirty="0" smtClean="0">
                  <a:solidFill>
                    <a:srgbClr val="37C7C4"/>
                  </a:solidFill>
                  <a:latin typeface="Century Gothic" panose="020B0502020202020204" pitchFamily="34" charset="0"/>
                </a:rPr>
                <a:t>Null</a:t>
              </a:r>
              <a:r>
                <a:rPr lang="zh-CN" altLang="en-US" sz="2000" b="1" dirty="0" smtClean="0">
                  <a:solidFill>
                    <a:srgbClr val="37C7C4"/>
                  </a:solidFill>
                  <a:latin typeface="Century Gothic" panose="020B0502020202020204" pitchFamily="34" charset="0"/>
                </a:rPr>
                <a:t>安全</a:t>
              </a:r>
              <a:endParaRPr lang="zh-CN" altLang="en-US" sz="2000" b="1" dirty="0" smtClean="0">
                <a:solidFill>
                  <a:srgbClr val="37C7C4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2707506" y="4296694"/>
            <a:ext cx="3075305" cy="695622"/>
            <a:chOff x="2707506" y="4296694"/>
            <a:chExt cx="3075305" cy="695622"/>
          </a:xfrm>
        </p:grpSpPr>
        <p:sp>
          <p:nvSpPr>
            <p:cNvPr id="11" name="平行四边形 32"/>
            <p:cNvSpPr>
              <a:spLocks noChangeArrowheads="1"/>
            </p:cNvSpPr>
            <p:nvPr/>
          </p:nvSpPr>
          <p:spPr bwMode="auto">
            <a:xfrm flipH="1">
              <a:off x="2707506" y="4296694"/>
              <a:ext cx="2896275" cy="695622"/>
            </a:xfrm>
            <a:prstGeom prst="parallelogram">
              <a:avLst>
                <a:gd name="adj" fmla="val 49828"/>
              </a:avLst>
            </a:prstGeom>
            <a:noFill/>
            <a:ln w="19050">
              <a:solidFill>
                <a:schemeClr val="bg1"/>
              </a:solidFill>
              <a:rou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prstClr val="black"/>
                </a:solidFill>
              </a:endParaRPr>
            </a:p>
          </p:txBody>
        </p:sp>
        <p:sp>
          <p:nvSpPr>
            <p:cNvPr id="18" name="矩形 7"/>
            <p:cNvSpPr>
              <a:spLocks noChangeArrowheads="1"/>
            </p:cNvSpPr>
            <p:nvPr/>
          </p:nvSpPr>
          <p:spPr bwMode="auto">
            <a:xfrm>
              <a:off x="3016751" y="4436394"/>
              <a:ext cx="2766060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 smtClean="0">
                  <a:solidFill>
                    <a:srgbClr val="37C7C4"/>
                  </a:solidFill>
                  <a:latin typeface="Century Gothic" panose="020B0502020202020204" pitchFamily="34" charset="0"/>
                </a:rPr>
                <a:t>高度互操作性</a:t>
              </a:r>
              <a:endParaRPr lang="zh-CN" altLang="en-US" sz="2000" b="1" dirty="0" smtClean="0">
                <a:solidFill>
                  <a:srgbClr val="37C7C4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93903" y="3513046"/>
            <a:ext cx="3340735" cy="697769"/>
            <a:chOff x="993903" y="3513046"/>
            <a:chExt cx="3340735" cy="697769"/>
          </a:xfrm>
        </p:grpSpPr>
        <p:sp>
          <p:nvSpPr>
            <p:cNvPr id="10" name="平行四边形 31"/>
            <p:cNvSpPr>
              <a:spLocks noChangeArrowheads="1"/>
            </p:cNvSpPr>
            <p:nvPr/>
          </p:nvSpPr>
          <p:spPr bwMode="auto">
            <a:xfrm flipH="1">
              <a:off x="1296940" y="3513046"/>
              <a:ext cx="2896277" cy="697769"/>
            </a:xfrm>
            <a:prstGeom prst="parallelogram">
              <a:avLst>
                <a:gd name="adj" fmla="val 49675"/>
              </a:avLst>
            </a:prstGeom>
            <a:noFill/>
            <a:ln w="19050">
              <a:solidFill>
                <a:schemeClr val="bg1"/>
              </a:solidFill>
              <a:round/>
              <a:head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4400"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prstClr val="black"/>
                </a:solidFill>
              </a:endParaRPr>
            </a:p>
          </p:txBody>
        </p:sp>
        <p:sp>
          <p:nvSpPr>
            <p:cNvPr id="19" name="矩形 7"/>
            <p:cNvSpPr>
              <a:spLocks noChangeArrowheads="1"/>
            </p:cNvSpPr>
            <p:nvPr/>
          </p:nvSpPr>
          <p:spPr bwMode="auto">
            <a:xfrm>
              <a:off x="993903" y="3648301"/>
              <a:ext cx="3340735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rgbClr val="37C7C4"/>
                  </a:solidFill>
                  <a:sym typeface="+mn-ea"/>
                </a:rPr>
                <a:t>易表现</a:t>
              </a:r>
              <a:endParaRPr lang="zh-CN" altLang="en-US" sz="2000" b="1" dirty="0" smtClean="0">
                <a:solidFill>
                  <a:srgbClr val="37C7C4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20" name="矩形 6"/>
          <p:cNvSpPr>
            <a:spLocks noChangeArrowheads="1"/>
          </p:cNvSpPr>
          <p:nvPr/>
        </p:nvSpPr>
        <p:spPr bwMode="auto">
          <a:xfrm>
            <a:off x="2222450" y="5183529"/>
            <a:ext cx="3364155" cy="1691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defTabSz="457200">
              <a:lnSpc>
                <a:spcPct val="130000"/>
              </a:lnSpc>
            </a:pPr>
            <a:r>
              <a:rPr lang="zh-CN" altLang="en-US" sz="16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你可以继续使用所有的你用Java写的代码和库，因为两个语言之间的互操作性是完美的。甚至可以在一个项目中使用Kotlin和Java两种语言混合编程。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矩形 6"/>
          <p:cNvSpPr>
            <a:spLocks noChangeArrowheads="1"/>
          </p:cNvSpPr>
          <p:nvPr/>
        </p:nvSpPr>
        <p:spPr bwMode="auto">
          <a:xfrm>
            <a:off x="608409" y="2373494"/>
            <a:ext cx="3303781" cy="105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defTabSz="1218565">
              <a:lnSpc>
                <a:spcPct val="130000"/>
              </a:lnSpc>
              <a:defRPr/>
            </a:pPr>
            <a:r>
              <a:rPr lang="zh-CN" altLang="en-US" sz="16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你可以编写少得多的代码去实现功能一样完善的代码，并且代码可读性更高，格式更简洁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矩形 6"/>
          <p:cNvSpPr>
            <a:spLocks noChangeArrowheads="1"/>
          </p:cNvSpPr>
          <p:nvPr/>
        </p:nvSpPr>
        <p:spPr bwMode="auto">
          <a:xfrm>
            <a:off x="6741795" y="872490"/>
            <a:ext cx="4700905" cy="105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defTabSz="457200">
              <a:lnSpc>
                <a:spcPct val="130000"/>
              </a:lnSpc>
            </a:pPr>
            <a:r>
              <a:rPr lang="zh-CN" altLang="en-US" sz="16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Kotlin是基于面向对象的语言。但是就如其他很多现代的语言那样，它使用了很多函数式编程的概念，比如，使用lambda表达式来更方便地解决问题。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" name="矩形 6"/>
          <p:cNvSpPr>
            <a:spLocks noChangeArrowheads="1"/>
          </p:cNvSpPr>
          <p:nvPr/>
        </p:nvSpPr>
        <p:spPr bwMode="auto">
          <a:xfrm>
            <a:off x="8651255" y="3595145"/>
            <a:ext cx="3364155" cy="1370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defTabSz="1218565">
              <a:lnSpc>
                <a:spcPct val="130000"/>
              </a:lnSpc>
              <a:defRPr/>
            </a:pPr>
            <a:r>
              <a:rPr lang="en-US" altLang="zh-CN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Kotlin</a:t>
            </a:r>
            <a:r>
              <a:rPr lang="zh-CN" altLang="en-US" sz="16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会在编译期就判断变量是否可以为空，可以为空时调用时强制用户去进行处理，否则是无法通过编译的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28625" y="1519555"/>
            <a:ext cx="3764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>
                <a:solidFill>
                  <a:srgbClr val="FFFF00"/>
                </a:solidFill>
              </a:rPr>
              <a:t>量少</a:t>
            </a:r>
            <a:endParaRPr lang="zh-CN" altLang="en-US" sz="2400">
              <a:solidFill>
                <a:srgbClr val="FFFF00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240905" y="412115"/>
            <a:ext cx="37947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>
                <a:solidFill>
                  <a:srgbClr val="FFFF00"/>
                </a:solidFill>
              </a:rPr>
              <a:t>简洁</a:t>
            </a:r>
            <a:endParaRPr lang="zh-CN" altLang="en-US" sz="2400">
              <a:solidFill>
                <a:srgbClr val="FFFF00"/>
              </a:solidFill>
            </a:endParaRPr>
          </a:p>
          <a:p>
            <a:pPr algn="ctr"/>
            <a:endParaRPr lang="zh-CN" altLang="en-US" sz="2400">
              <a:solidFill>
                <a:srgbClr val="FFFF00"/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75260" y="5798820"/>
            <a:ext cx="2047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 dirty="0">
                <a:solidFill>
                  <a:srgbClr val="FFFF00"/>
                </a:solidFill>
                <a:sym typeface="+mn-ea"/>
              </a:rPr>
              <a:t>轻松编码</a:t>
            </a:r>
            <a:endParaRPr lang="zh-CN" altLang="en-US" sz="2400" b="1" dirty="0">
              <a:solidFill>
                <a:srgbClr val="FFFF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851900" y="5183505"/>
            <a:ext cx="2047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 dirty="0">
                <a:solidFill>
                  <a:srgbClr val="FFFF00"/>
                </a:solidFill>
                <a:sym typeface="+mn-ea"/>
              </a:rPr>
              <a:t>无</a:t>
            </a:r>
            <a:r>
              <a:rPr lang="en-US" altLang="zh-CN" sz="2400" b="1" dirty="0">
                <a:solidFill>
                  <a:srgbClr val="FFFF00"/>
                </a:solidFill>
                <a:sym typeface="+mn-ea"/>
              </a:rPr>
              <a:t>“Null”</a:t>
            </a:r>
            <a:r>
              <a:rPr lang="zh-CN" altLang="en-US" sz="2400" b="1" dirty="0">
                <a:solidFill>
                  <a:srgbClr val="FFFF00"/>
                </a:solidFill>
                <a:sym typeface="+mn-ea"/>
              </a:rPr>
              <a:t>忧</a:t>
            </a:r>
            <a:endParaRPr lang="zh-CN" altLang="en-US" sz="2400" b="1" dirty="0">
              <a:solidFill>
                <a:srgbClr val="FFFF00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8" presetClass="entr" presetSubtype="1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7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4" presetClass="entr" presetSubtype="0" accel="10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6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5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8" presetClass="entr" presetSubtype="0" accel="10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3" grpId="1"/>
      <p:bldP spid="20" grpId="0"/>
      <p:bldP spid="20" grpId="1"/>
      <p:bldP spid="47" grpId="0"/>
      <p:bldP spid="47" grpId="1"/>
      <p:bldP spid="48" grpId="0"/>
      <p:bldP spid="48" grpId="1"/>
      <p:bldP spid="49" grpId="0"/>
      <p:bldP spid="50" grpId="1"/>
      <p:bldP spid="50" grpId="2"/>
      <p:bldP spid="49" grpId="1"/>
      <p:bldP spid="49" grpId="2"/>
      <p:bldP spid="47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96155" y="3836035"/>
            <a:ext cx="2350770" cy="507365"/>
          </a:xfrm>
        </p:spPr>
        <p:txBody>
          <a:bodyPr/>
          <a:lstStyle/>
          <a:p>
            <a:pPr algn="ctr"/>
            <a:r>
              <a:rPr lang="en-US" altLang="zh-CN" dirty="0"/>
              <a:t>Kotlin</a:t>
            </a:r>
            <a:r>
              <a:rPr lang="zh-CN" altLang="en-US" dirty="0"/>
              <a:t>语法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614988" y="2074459"/>
            <a:ext cx="9286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solidFill>
                  <a:schemeClr val="bg1"/>
                </a:solidFill>
              </a:rPr>
              <a:t>B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743199" y="538932"/>
            <a:ext cx="1746913" cy="333375"/>
          </a:xfrm>
        </p:spPr>
        <p:txBody>
          <a:bodyPr/>
          <a:lstStyle/>
          <a:p>
            <a:r>
              <a:rPr lang="zh-CN" altLang="en-US" dirty="0"/>
              <a:t>基本声明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Kotlin</a:t>
            </a:r>
            <a:r>
              <a:rPr lang="zh-CN" altLang="en-US" dirty="0"/>
              <a:t>语法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3764280" y="1484630"/>
            <a:ext cx="3276600" cy="36487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8565">
              <a:lnSpc>
                <a:spcPct val="130000"/>
              </a:lnSpc>
              <a:defRPr/>
            </a:pPr>
            <a:r>
              <a:rPr lang="zh-CN" altLang="en-US" sz="2400" kern="0" dirty="0">
                <a:solidFill>
                  <a:srgbClr val="FFFF00"/>
                </a:solidFill>
                <a:ea typeface="微软雅黑" panose="020B0503020204020204" pitchFamily="34" charset="-122"/>
                <a:sym typeface="+mn-ea"/>
              </a:rPr>
              <a:t>fun</a:t>
            </a:r>
            <a:r>
              <a:rPr lang="zh-CN" altLang="en-US" sz="2000" kern="0" dirty="0">
                <a:solidFill>
                  <a:srgbClr val="FFFF00"/>
                </a:solidFill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s</a:t>
            </a:r>
            <a:r>
              <a:rPr lang="en-US" altLang="zh-CN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u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m(</a:t>
            </a:r>
            <a:r>
              <a:rPr lang="zh-CN" altLang="en-US" sz="2400" kern="0" dirty="0">
                <a:solidFill>
                  <a:srgbClr val="FFFF00"/>
                </a:solidFill>
                <a:ea typeface="微软雅黑" panose="020B0503020204020204" pitchFamily="34" charset="-122"/>
                <a:sym typeface="+mn-ea"/>
              </a:rPr>
              <a:t>a: Int, b: Int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)</a:t>
            </a:r>
            <a:r>
              <a:rPr lang="en-US" altLang="zh-CN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: </a:t>
            </a:r>
            <a:r>
              <a:rPr lang="zh-CN" altLang="en-US" sz="2400" kern="0" dirty="0">
                <a:solidFill>
                  <a:srgbClr val="FFFF00"/>
                </a:solidFill>
                <a:ea typeface="微软雅黑" panose="020B0503020204020204" pitchFamily="34" charset="-122"/>
                <a:sym typeface="+mn-ea"/>
              </a:rPr>
              <a:t>Int</a:t>
            </a:r>
            <a:r>
              <a:rPr lang="zh-CN" altLang="en-US" sz="2000" kern="0" dirty="0">
                <a:solidFill>
                  <a:srgbClr val="FFFF00"/>
                </a:solidFill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{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     return a + b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} 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fun main(args: Array&lt;String&gt;) {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     print("sum of 3 and 5 is ")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     println(</a:t>
            </a:r>
            <a:r>
              <a:rPr lang="zh-CN" altLang="en-US" sz="2000" kern="0" dirty="0">
                <a:solidFill>
                  <a:srgbClr val="FFFF00"/>
                </a:solidFill>
                <a:ea typeface="微软雅黑" panose="020B0503020204020204" pitchFamily="34" charset="-122"/>
                <a:sym typeface="+mn-ea"/>
              </a:rPr>
              <a:t>sum(3, 5)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)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endParaRPr lang="zh-CN" altLang="en-US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764280" y="6171565"/>
            <a:ext cx="3063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声明函数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03200" y="1484630"/>
            <a:ext cx="3276600" cy="1727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defTabSz="1218565">
              <a:lnSpc>
                <a:spcPct val="130000"/>
              </a:lnSpc>
              <a:defRPr/>
            </a:pPr>
            <a:r>
              <a:rPr lang="zh-CN" altLang="en-US" sz="2400" kern="0" dirty="0">
                <a:solidFill>
                  <a:srgbClr val="00B050"/>
                </a:solidFill>
                <a:ea typeface="微软雅黑" panose="020B0503020204020204" pitchFamily="34" charset="-122"/>
                <a:sym typeface="+mn-ea"/>
              </a:rPr>
              <a:t>package</a:t>
            </a:r>
            <a:r>
              <a:rPr lang="zh-CN" altLang="en-US" sz="2000" kern="0" dirty="0">
                <a:solidFill>
                  <a:srgbClr val="00B050"/>
                </a:solidFill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my.demo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ctr" defTabSz="1218565">
              <a:lnSpc>
                <a:spcPct val="130000"/>
              </a:lnSpc>
              <a:defRPr/>
            </a:pPr>
            <a:r>
              <a:rPr lang="zh-CN" altLang="en-US" sz="2400" kern="0" dirty="0">
                <a:solidFill>
                  <a:srgbClr val="00B050"/>
                </a:solidFill>
                <a:ea typeface="微软雅黑" panose="020B0503020204020204" pitchFamily="34" charset="-122"/>
                <a:sym typeface="+mn-ea"/>
              </a:rPr>
              <a:t>import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java.util.*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endParaRPr lang="zh-CN" altLang="en-US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5090" y="6171565"/>
            <a:ext cx="3063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声明包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585200" y="6171565"/>
            <a:ext cx="3063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声明变量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716520" y="1484630"/>
            <a:ext cx="4189730" cy="4638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一次赋值（ 只读） 的局部变量: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800" kern="0" dirty="0">
                <a:solidFill>
                  <a:srgbClr val="D03600"/>
                </a:solidFill>
                <a:ea typeface="微软雅黑" panose="020B0503020204020204" pitchFamily="34" charset="-122"/>
                <a:sym typeface="+mn-ea"/>
              </a:rPr>
              <a:t>val</a:t>
            </a:r>
            <a:r>
              <a:rPr lang="zh-CN" altLang="en-US" sz="24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a: Int = 1 // 立即赋值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800" kern="0" dirty="0">
                <a:solidFill>
                  <a:srgbClr val="D03600"/>
                </a:solidFill>
                <a:ea typeface="微软雅黑" panose="020B0503020204020204" pitchFamily="34" charset="-122"/>
                <a:sym typeface="+mn-ea"/>
              </a:rPr>
              <a:t>val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b = 2 // 自动推断出 `Int` 类型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800" kern="0" dirty="0">
                <a:solidFill>
                  <a:srgbClr val="D03600"/>
                </a:solidFill>
                <a:ea typeface="微软雅黑" panose="020B0503020204020204" pitchFamily="34" charset="-122"/>
                <a:sym typeface="+mn-ea"/>
              </a:rPr>
              <a:t>val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c: Int // 如果没有初始值类型不能省略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c = 3 // 明确赋值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可变变量：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800" kern="0" dirty="0">
                <a:solidFill>
                  <a:srgbClr val="D03600"/>
                </a:solidFill>
                <a:ea typeface="微软雅黑" panose="020B0503020204020204" pitchFamily="34" charset="-122"/>
                <a:sym typeface="+mn-ea"/>
              </a:rPr>
              <a:t>var</a:t>
            </a:r>
            <a:r>
              <a:rPr lang="zh-CN" altLang="en-US" sz="2400" kern="0" dirty="0">
                <a:solidFill>
                  <a:srgbClr val="0070C0"/>
                </a:solidFill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x = 5 // 自动推断出 `Int` 类型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x += 1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(</a:t>
            </a:r>
            <a:r>
              <a:rPr lang="en-US" altLang="zh-CN" sz="2000" kern="0" dirty="0">
                <a:solidFill>
                  <a:srgbClr val="E73A1C"/>
                </a:solidFill>
                <a:ea typeface="微软雅黑" panose="020B0503020204020204" pitchFamily="34" charset="-122"/>
                <a:sym typeface="+mn-ea"/>
              </a:rPr>
              <a:t>var/val</a:t>
            </a:r>
            <a:r>
              <a:rPr lang="en-US" altLang="zh-CN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) y: Int? = null  //</a:t>
            </a:r>
            <a:r>
              <a:rPr lang="zh-CN" altLang="en-US" sz="2000" kern="0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可为空变量</a:t>
            </a:r>
            <a:endParaRPr lang="zh-CN" altLang="en-US" sz="2000" kern="0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0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2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2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3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1" presetID="3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33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34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35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36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1" grpId="0"/>
      <p:bldP spid="45" grpId="0"/>
      <p:bldP spid="43" grpId="0"/>
      <p:bldP spid="37" grpId="0"/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743200" y="538932"/>
            <a:ext cx="1856096" cy="333375"/>
          </a:xfrm>
        </p:spPr>
        <p:txBody>
          <a:bodyPr/>
          <a:lstStyle/>
          <a:p>
            <a:r>
              <a:rPr lang="zh-CN" altLang="en-US" dirty="0"/>
              <a:t>数据类定义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Kotlin</a:t>
            </a:r>
            <a:r>
              <a:rPr lang="zh-CN" altLang="en-US" dirty="0"/>
              <a:t>语法</a:t>
            </a:r>
            <a:endParaRPr lang="zh-CN" altLang="en-US" dirty="0"/>
          </a:p>
        </p:txBody>
      </p:sp>
      <p:sp>
        <p:nvSpPr>
          <p:cNvPr id="98" name="文本框 97"/>
          <p:cNvSpPr txBox="1"/>
          <p:nvPr/>
        </p:nvSpPr>
        <p:spPr>
          <a:xfrm>
            <a:off x="746125" y="1151255"/>
            <a:ext cx="4053205" cy="5815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public class Artist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private long id;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private String name;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private String url;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private String mbid;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public long getId()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return id;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.............(set and get</a:t>
            </a:r>
            <a:r>
              <a:rPr lang="zh-CN" altLang="en-US" sz="2000">
                <a:solidFill>
                  <a:schemeClr val="bg1"/>
                </a:solidFill>
              </a:rPr>
              <a:t>方法</a:t>
            </a:r>
            <a:r>
              <a:rPr lang="en-US" altLang="zh-CN" sz="2000">
                <a:solidFill>
                  <a:schemeClr val="bg1"/>
                </a:solidFill>
              </a:rPr>
              <a:t>)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@Override 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public String toString()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return "Artist{" +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  "id=" + id +", name='" + name + '\'' +",                  </a:t>
            </a:r>
            <a:r>
              <a:rPr lang="en-US" altLang="zh-CN" sz="2000">
                <a:solidFill>
                  <a:schemeClr val="bg1"/>
                </a:solidFill>
              </a:rPr>
              <a:t>	</a:t>
            </a:r>
            <a:r>
              <a:rPr lang="zh-CN" altLang="en-US" sz="2000">
                <a:solidFill>
                  <a:schemeClr val="bg1"/>
                </a:solidFill>
              </a:rPr>
              <a:t>url='" + url + '\'' +", mbid='"+ mbid + '\'' +'}';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}</a:t>
            </a:r>
            <a:endParaRPr lang="en-US" altLang="zh-CN" sz="20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                       </a:t>
            </a:r>
            <a:r>
              <a:rPr lang="en-US" altLang="zh-CN" sz="3200">
                <a:solidFill>
                  <a:srgbClr val="FF0000"/>
                </a:solidFill>
              </a:rPr>
              <a:t>Java</a:t>
            </a:r>
            <a:endParaRPr lang="en-US" altLang="zh-CN" sz="3200">
              <a:solidFill>
                <a:srgbClr val="FF0000"/>
              </a:solidFill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6984365" y="1151255"/>
            <a:ext cx="4388485" cy="21837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FFFF00"/>
                </a:solidFill>
                <a:sym typeface="+mn-ea"/>
              </a:rPr>
              <a:t>data</a:t>
            </a:r>
            <a:r>
              <a:rPr lang="zh-CN" altLang="en-US" sz="2000">
                <a:solidFill>
                  <a:schemeClr val="bg1"/>
                </a:solidFill>
                <a:sym typeface="+mn-ea"/>
              </a:rPr>
              <a:t> class Artist(</a:t>
            </a:r>
            <a:endParaRPr lang="zh-CN" altLang="en-US" sz="2000">
              <a:solidFill>
                <a:schemeClr val="bg1"/>
              </a:solidFill>
              <a:sym typeface="+mn-ea"/>
            </a:endParaRPr>
          </a:p>
          <a:p>
            <a:r>
              <a:rPr lang="zh-CN" altLang="en-US" sz="2000">
                <a:solidFill>
                  <a:schemeClr val="bg1"/>
                </a:solidFill>
                <a:sym typeface="+mn-ea"/>
              </a:rPr>
              <a:t>var id: Long,</a:t>
            </a:r>
            <a:endParaRPr lang="zh-CN" altLang="en-US" sz="2000">
              <a:solidFill>
                <a:schemeClr val="bg1"/>
              </a:solidFill>
              <a:sym typeface="+mn-ea"/>
            </a:endParaRPr>
          </a:p>
          <a:p>
            <a:r>
              <a:rPr lang="zh-CN" altLang="en-US" sz="2000">
                <a:solidFill>
                  <a:schemeClr val="bg1"/>
                </a:solidFill>
                <a:sym typeface="+mn-ea"/>
              </a:rPr>
              <a:t>var name: String,</a:t>
            </a:r>
            <a:endParaRPr lang="zh-CN" altLang="en-US" sz="2000">
              <a:solidFill>
                <a:schemeClr val="bg1"/>
              </a:solidFill>
              <a:sym typeface="+mn-ea"/>
            </a:endParaRPr>
          </a:p>
          <a:p>
            <a:r>
              <a:rPr lang="zh-CN" altLang="en-US" sz="2000">
                <a:solidFill>
                  <a:schemeClr val="bg1"/>
                </a:solidFill>
                <a:sym typeface="+mn-ea"/>
              </a:rPr>
              <a:t>var url: String,</a:t>
            </a:r>
            <a:endParaRPr lang="zh-CN" altLang="en-US" sz="2000">
              <a:solidFill>
                <a:schemeClr val="bg1"/>
              </a:solidFill>
              <a:sym typeface="+mn-ea"/>
            </a:endParaRPr>
          </a:p>
          <a:p>
            <a:r>
              <a:rPr lang="zh-CN" altLang="en-US" sz="2000">
                <a:solidFill>
                  <a:schemeClr val="bg1"/>
                </a:solidFill>
                <a:sym typeface="+mn-ea"/>
              </a:rPr>
              <a:t>var mbid: String)</a:t>
            </a:r>
            <a:endParaRPr lang="zh-CN" altLang="en-US" sz="2000">
              <a:solidFill>
                <a:schemeClr val="bg1"/>
              </a:solidFill>
              <a:sym typeface="+mn-ea"/>
            </a:endParaRPr>
          </a:p>
          <a:p>
            <a:r>
              <a:rPr lang="zh-CN" altLang="en-US" sz="2000">
                <a:solidFill>
                  <a:schemeClr val="bg1"/>
                </a:solidFill>
                <a:sym typeface="+mn-ea"/>
              </a:rPr>
              <a:t>              </a:t>
            </a:r>
            <a:r>
              <a:rPr lang="zh-CN" altLang="en-US" sz="2400">
                <a:solidFill>
                  <a:srgbClr val="FF0000"/>
                </a:solidFill>
                <a:sym typeface="+mn-ea"/>
              </a:rPr>
              <a:t>就这么多</a:t>
            </a:r>
            <a:r>
              <a:rPr lang="zh-CN" altLang="en-US" sz="2400">
                <a:solidFill>
                  <a:srgbClr val="FF0000"/>
                </a:solidFill>
                <a:sym typeface="+mn-ea"/>
              </a:rPr>
              <a:t>，这就是</a:t>
            </a:r>
            <a:r>
              <a:rPr lang="en-US" altLang="zh-CN" sz="3200">
                <a:solidFill>
                  <a:srgbClr val="FF0000"/>
                </a:solidFill>
                <a:sym typeface="+mn-ea"/>
              </a:rPr>
              <a:t>Kotlin</a:t>
            </a:r>
            <a:endParaRPr lang="en-US" altLang="zh-CN" sz="3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6984365" y="3927475"/>
            <a:ext cx="393192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这个数据类，它会自动生成所有属性和它们的访问器</a:t>
            </a:r>
            <a:r>
              <a:rPr lang="en-US" altLang="zh-CN">
                <a:solidFill>
                  <a:schemeClr val="bg1"/>
                </a:solidFill>
              </a:rPr>
              <a:t>(get/set</a:t>
            </a:r>
            <a:r>
              <a:rPr lang="zh-CN" altLang="en-US">
                <a:solidFill>
                  <a:schemeClr val="bg1"/>
                </a:solidFill>
              </a:rPr>
              <a:t>方法</a:t>
            </a:r>
            <a:r>
              <a:rPr lang="en-US" altLang="zh-CN">
                <a:solidFill>
                  <a:schemeClr val="bg1"/>
                </a:solidFill>
              </a:rPr>
              <a:t>)</a:t>
            </a:r>
            <a:r>
              <a:rPr lang="zh-CN" altLang="en-US">
                <a:solidFill>
                  <a:schemeClr val="bg1"/>
                </a:solidFill>
              </a:rPr>
              <a:t>，以及一些有用的方法，比如， toString()</a:t>
            </a:r>
            <a:r>
              <a:rPr lang="en-US" altLang="zh-CN">
                <a:solidFill>
                  <a:schemeClr val="bg1"/>
                </a:solidFill>
              </a:rPr>
              <a:t>,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equals(): 它可以比较两个对象的属性来确保他们是相同的。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hashCode(): 我们可以得到一个hash值，也是从属性中计算出来的。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copy(): 你可以拷贝一个对象，可以根据你的需要去修改里面的属性。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2983865" y="1151255"/>
            <a:ext cx="28822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rgbClr val="FFFF00"/>
                </a:solidFill>
              </a:rPr>
              <a:t>心酸手累</a:t>
            </a:r>
            <a:r>
              <a:rPr lang="en-US" altLang="zh-CN" sz="4000">
                <a:solidFill>
                  <a:srgbClr val="FFFF00"/>
                </a:solidFill>
              </a:rPr>
              <a:t>..</a:t>
            </a:r>
            <a:endParaRPr lang="en-US" altLang="zh-CN" sz="4000">
              <a:solidFill>
                <a:srgbClr val="FFFF00"/>
              </a:solidFill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9253220" y="1151255"/>
            <a:ext cx="230187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rgbClr val="00B050"/>
                </a:solidFill>
              </a:rPr>
              <a:t>轻松愉快</a:t>
            </a:r>
            <a:endParaRPr lang="zh-CN" altLang="en-US" sz="4000">
              <a:solidFill>
                <a:srgbClr val="00B050"/>
              </a:solidFill>
            </a:endParaRPr>
          </a:p>
          <a:p>
            <a:r>
              <a:rPr lang="zh-CN" altLang="en-US" sz="4000">
                <a:solidFill>
                  <a:srgbClr val="00B050"/>
                </a:solidFill>
              </a:rPr>
              <a:t>短小精悍</a:t>
            </a:r>
            <a:endParaRPr lang="zh-CN" altLang="en-US" sz="4000">
              <a:solidFill>
                <a:srgbClr val="00B05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44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45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46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47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6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0" dur="8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71" dur="8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8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7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  <p:bldP spid="98" grpId="1"/>
      <p:bldP spid="99" grpId="0"/>
      <p:bldP spid="101" grpId="0"/>
      <p:bldP spid="101" grpId="1"/>
      <p:bldP spid="103" grpId="0"/>
      <p:bldP spid="100" grpId="0"/>
      <p:bldP spid="10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743200" y="538932"/>
            <a:ext cx="1856096" cy="333375"/>
          </a:xfrm>
        </p:spPr>
        <p:txBody>
          <a:bodyPr/>
          <a:lstStyle/>
          <a:p>
            <a:r>
              <a:rPr lang="zh-CN" altLang="en-US" dirty="0"/>
              <a:t>语法糖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918210" y="495844"/>
            <a:ext cx="1549400" cy="419100"/>
          </a:xfrm>
        </p:spPr>
        <p:txBody>
          <a:bodyPr/>
          <a:lstStyle/>
          <a:p>
            <a:r>
              <a:rPr lang="en-US" altLang="zh-CN" dirty="0"/>
              <a:t>Kotlin</a:t>
            </a:r>
            <a:r>
              <a:rPr lang="zh-CN" altLang="en-US" dirty="0"/>
              <a:t>语法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524000" y="6136005"/>
            <a:ext cx="94640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语法糖就是使用更加简洁的代码去完成功能，让代码量更少，同时提高可读性，平时常用到的</a:t>
            </a:r>
            <a:r>
              <a:rPr lang="en-US" altLang="zh-CN">
                <a:solidFill>
                  <a:schemeClr val="bg1"/>
                </a:solidFill>
              </a:rPr>
              <a:t>for</a:t>
            </a:r>
            <a:r>
              <a:rPr lang="zh-CN" altLang="en-US">
                <a:solidFill>
                  <a:schemeClr val="bg1"/>
                </a:solidFill>
              </a:rPr>
              <a:t>语句等其实也是一种语法糖，</a:t>
            </a:r>
            <a:r>
              <a:rPr lang="en-US" altLang="zh-CN">
                <a:solidFill>
                  <a:schemeClr val="bg1"/>
                </a:solidFill>
              </a:rPr>
              <a:t>Kotlin</a:t>
            </a:r>
            <a:r>
              <a:rPr lang="zh-CN" altLang="en-US">
                <a:solidFill>
                  <a:schemeClr val="bg1"/>
                </a:solidFill>
              </a:rPr>
              <a:t>结合</a:t>
            </a:r>
            <a:r>
              <a:rPr lang="en-US" altLang="zh-CN">
                <a:solidFill>
                  <a:schemeClr val="bg1"/>
                </a:solidFill>
              </a:rPr>
              <a:t>Lambda</a:t>
            </a:r>
            <a:r>
              <a:rPr lang="zh-CN" altLang="en-US">
                <a:solidFill>
                  <a:schemeClr val="bg1"/>
                </a:solidFill>
              </a:rPr>
              <a:t>提供了大量的非常实用的语法糖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20675" y="1228725"/>
            <a:ext cx="3303270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00B050"/>
                </a:solidFill>
              </a:rPr>
              <a:t>for</a:t>
            </a:r>
            <a:r>
              <a:rPr lang="en-US" altLang="zh-CN">
                <a:solidFill>
                  <a:srgbClr val="00B050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循环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val items = listOf("apple", "banana", "kiwi")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for (item </a:t>
            </a:r>
            <a:r>
              <a:rPr lang="zh-CN" altLang="en-US" sz="2400">
                <a:solidFill>
                  <a:srgbClr val="FFFF00"/>
                </a:solidFill>
              </a:rPr>
              <a:t>in</a:t>
            </a:r>
            <a:r>
              <a:rPr lang="zh-CN" altLang="en-US">
                <a:solidFill>
                  <a:srgbClr val="FFFF00"/>
                </a:solidFill>
              </a:rPr>
              <a:t> </a:t>
            </a:r>
            <a:r>
              <a:rPr lang="zh-CN" altLang="en-US" sz="2400">
                <a:solidFill>
                  <a:srgbClr val="FF0000"/>
                </a:solidFill>
              </a:rPr>
              <a:t>items</a:t>
            </a:r>
            <a:r>
              <a:rPr lang="zh-CN" altLang="en-US">
                <a:solidFill>
                  <a:schemeClr val="bg1"/>
                </a:solidFill>
              </a:rPr>
              <a:t>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   println(</a:t>
            </a:r>
            <a:r>
              <a:rPr lang="zh-CN" altLang="en-US">
                <a:solidFill>
                  <a:srgbClr val="FFFF00"/>
                </a:solidFill>
              </a:rPr>
              <a:t>item</a:t>
            </a:r>
            <a:r>
              <a:rPr lang="zh-CN" altLang="en-US">
                <a:solidFill>
                  <a:schemeClr val="bg1"/>
                </a:solidFill>
              </a:rPr>
              <a:t>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}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或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val items = listOf("apple", "banana", "kiwi")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for (index </a:t>
            </a:r>
            <a:r>
              <a:rPr lang="zh-CN" altLang="en-US" sz="2400">
                <a:solidFill>
                  <a:srgbClr val="FFFF00"/>
                </a:solidFill>
              </a:rPr>
              <a:t>in</a:t>
            </a:r>
            <a:r>
              <a:rPr lang="zh-CN" altLang="en-US">
                <a:solidFill>
                  <a:srgbClr val="FFFF00"/>
                </a:solidFill>
              </a:rPr>
              <a:t> </a:t>
            </a:r>
            <a:r>
              <a:rPr lang="zh-CN" altLang="en-US" sz="2400">
                <a:solidFill>
                  <a:srgbClr val="FF0000"/>
                </a:solidFill>
              </a:rPr>
              <a:t>items.indices</a:t>
            </a:r>
            <a:r>
              <a:rPr lang="zh-CN" altLang="en-US">
                <a:solidFill>
                  <a:schemeClr val="bg1"/>
                </a:solidFill>
              </a:rPr>
              <a:t>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 println("item at</a:t>
            </a:r>
            <a:r>
              <a:rPr lang="zh-CN" altLang="en-US">
                <a:solidFill>
                  <a:srgbClr val="FFFF00"/>
                </a:solidFill>
              </a:rPr>
              <a:t> $index</a:t>
            </a:r>
            <a:r>
              <a:rPr lang="zh-CN" altLang="en-US">
                <a:solidFill>
                  <a:schemeClr val="bg1"/>
                </a:solidFill>
              </a:rPr>
              <a:t> is                                                                                        </a:t>
            </a:r>
            <a:r>
              <a:rPr lang="en-US" altLang="zh-CN">
                <a:solidFill>
                  <a:schemeClr val="bg1"/>
                </a:solidFill>
              </a:rPr>
              <a:t>	</a:t>
            </a:r>
            <a:r>
              <a:rPr lang="zh-CN" altLang="en-US">
                <a:solidFill>
                  <a:srgbClr val="FFFF00"/>
                </a:solidFill>
              </a:rPr>
              <a:t>${items[index]</a:t>
            </a:r>
            <a:r>
              <a:rPr lang="zh-CN" altLang="en-US">
                <a:solidFill>
                  <a:schemeClr val="bg1"/>
                </a:solidFill>
              </a:rPr>
              <a:t>}")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}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17645" y="1228725"/>
            <a:ext cx="4156075" cy="3076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solidFill>
                  <a:srgbClr val="00B050"/>
                </a:solidFill>
              </a:rPr>
              <a:t>when</a:t>
            </a:r>
            <a:r>
              <a:rPr lang="en-US" sz="2400">
                <a:solidFill>
                  <a:srgbClr val="00B050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表达式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fun describe(</a:t>
            </a:r>
            <a:r>
              <a:rPr lang="zh-CN" altLang="en-US" sz="2400">
                <a:solidFill>
                  <a:srgbClr val="FFFF00"/>
                </a:solidFill>
              </a:rPr>
              <a:t>obj: An</a:t>
            </a:r>
            <a:r>
              <a:rPr lang="zh-CN" altLang="en-US" sz="2400">
                <a:solidFill>
                  <a:schemeClr val="bg1"/>
                </a:solidFill>
              </a:rPr>
              <a:t>y</a:t>
            </a:r>
            <a:r>
              <a:rPr lang="zh-CN" altLang="en-US">
                <a:solidFill>
                  <a:schemeClr val="bg1"/>
                </a:solidFill>
              </a:rPr>
              <a:t>): </a:t>
            </a:r>
            <a:r>
              <a:rPr lang="zh-CN" altLang="en-US">
                <a:solidFill>
                  <a:srgbClr val="FFFF00"/>
                </a:solidFill>
              </a:rPr>
              <a:t>String</a:t>
            </a:r>
            <a:r>
              <a:rPr lang="zh-CN" altLang="en-US">
                <a:solidFill>
                  <a:schemeClr val="bg1"/>
                </a:solidFill>
              </a:rPr>
              <a:t> =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    when (obj)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              1 -&gt; "One"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             "Hello" -&gt; "Greeting"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       </a:t>
            </a:r>
            <a:r>
              <a:rPr lang="zh-CN" altLang="en-US" sz="2400">
                <a:solidFill>
                  <a:schemeClr val="bg1"/>
                </a:solidFill>
              </a:rPr>
              <a:t>     </a:t>
            </a:r>
            <a:r>
              <a:rPr lang="zh-CN" altLang="en-US" sz="2400">
                <a:solidFill>
                  <a:srgbClr val="FFFF00"/>
                </a:solidFill>
              </a:rPr>
              <a:t> is Long</a:t>
            </a:r>
            <a:r>
              <a:rPr lang="zh-CN" altLang="en-US">
                <a:solidFill>
                  <a:srgbClr val="FFFF00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-&gt; "Long"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          </a:t>
            </a:r>
            <a:r>
              <a:rPr lang="zh-CN" altLang="en-US" sz="2400">
                <a:solidFill>
                  <a:schemeClr val="bg1"/>
                </a:solidFill>
              </a:rPr>
              <a:t> </a:t>
            </a:r>
            <a:r>
              <a:rPr lang="zh-CN" altLang="en-US" sz="2400">
                <a:solidFill>
                  <a:srgbClr val="FFFF00"/>
                </a:solidFill>
              </a:rPr>
              <a:t> !</a:t>
            </a:r>
            <a:r>
              <a:rPr lang="en-US" altLang="zh-CN" sz="2400">
                <a:solidFill>
                  <a:srgbClr val="FFFF00"/>
                </a:solidFill>
              </a:rPr>
              <a:t>i</a:t>
            </a:r>
            <a:r>
              <a:rPr lang="zh-CN" altLang="en-US" sz="2400">
                <a:solidFill>
                  <a:srgbClr val="FFFF00"/>
                </a:solidFill>
              </a:rPr>
              <a:t>s String </a:t>
            </a:r>
            <a:r>
              <a:rPr lang="zh-CN" altLang="en-US">
                <a:solidFill>
                  <a:schemeClr val="bg1"/>
                </a:solidFill>
              </a:rPr>
              <a:t>-&gt; "Not a</a:t>
            </a:r>
            <a:r>
              <a:rPr lang="en-US" altLang="zh-CN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string"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            </a:t>
            </a:r>
            <a:r>
              <a:rPr lang="zh-CN" altLang="en-US">
                <a:solidFill>
                  <a:srgbClr val="FFFF00"/>
                </a:solidFill>
              </a:rPr>
              <a:t>else</a:t>
            </a:r>
            <a:r>
              <a:rPr lang="zh-CN" altLang="en-US">
                <a:solidFill>
                  <a:schemeClr val="bg1"/>
                </a:solidFill>
              </a:rPr>
              <a:t> -&gt; "Unknown"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}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448675" y="1228725"/>
            <a:ext cx="3135630" cy="56622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00B050"/>
                </a:solidFill>
              </a:rPr>
              <a:t>range</a:t>
            </a:r>
            <a:r>
              <a:rPr lang="en-US" altLang="zh-CN">
                <a:solidFill>
                  <a:srgbClr val="00B050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区间的使用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val x = 10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val y = 9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if (</a:t>
            </a:r>
            <a:r>
              <a:rPr lang="zh-CN" altLang="en-US" sz="2400">
                <a:solidFill>
                  <a:srgbClr val="FFFF00"/>
                </a:solidFill>
              </a:rPr>
              <a:t>x in 1..y+1</a:t>
            </a:r>
            <a:r>
              <a:rPr lang="zh-CN" altLang="en-US">
                <a:solidFill>
                  <a:schemeClr val="bg1"/>
                </a:solidFill>
              </a:rPr>
              <a:t>) {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     println("fits in range")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}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区间外：</a:t>
            </a:r>
            <a:r>
              <a:rPr lang="zh-CN" altLang="en-US" sz="2400">
                <a:solidFill>
                  <a:srgbClr val="FFFF00"/>
                </a:solidFill>
              </a:rPr>
              <a:t>！</a:t>
            </a:r>
            <a:r>
              <a:rPr lang="en-US" altLang="zh-CN" sz="2400">
                <a:solidFill>
                  <a:srgbClr val="FFFF00"/>
                </a:solidFill>
              </a:rPr>
              <a:t>in</a:t>
            </a:r>
            <a:endParaRPr lang="en-US" altLang="zh-CN" sz="2400">
              <a:solidFill>
                <a:srgbClr val="FFFF00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for (x in 1..10 </a:t>
            </a:r>
            <a:r>
              <a:rPr lang="en-US" altLang="zh-CN" sz="2400">
                <a:solidFill>
                  <a:srgbClr val="FFFF00"/>
                </a:solidFill>
              </a:rPr>
              <a:t>step </a:t>
            </a:r>
            <a:r>
              <a:rPr lang="en-US" altLang="zh-CN">
                <a:solidFill>
                  <a:schemeClr val="bg1"/>
                </a:solidFill>
              </a:rPr>
              <a:t>2) {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      print(x)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} 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for (x in 9</a:t>
            </a:r>
            <a:r>
              <a:rPr lang="en-US" altLang="zh-CN" sz="2400">
                <a:solidFill>
                  <a:srgbClr val="FFFF00"/>
                </a:solidFill>
              </a:rPr>
              <a:t> downTo</a:t>
            </a:r>
            <a:r>
              <a:rPr lang="en-US" altLang="zh-CN">
                <a:solidFill>
                  <a:schemeClr val="bg1"/>
                </a:solidFill>
              </a:rPr>
              <a:t> 0 </a:t>
            </a:r>
            <a:r>
              <a:rPr lang="en-US" altLang="zh-CN" sz="2400">
                <a:solidFill>
                  <a:srgbClr val="FFFF00"/>
                </a:solidFill>
              </a:rPr>
              <a:t>step</a:t>
            </a:r>
            <a:r>
              <a:rPr lang="en-US" altLang="zh-CN">
                <a:solidFill>
                  <a:schemeClr val="bg1"/>
                </a:solidFill>
              </a:rPr>
              <a:t> 3) {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       print(x)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}</a:t>
            </a:r>
            <a:endParaRPr lang="en-US" altLang="zh-CN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输出结果：</a:t>
            </a:r>
            <a:r>
              <a:rPr lang="en-US" altLang="zh-CN">
                <a:solidFill>
                  <a:schemeClr val="bg1"/>
                </a:solidFill>
              </a:rPr>
              <a:t>1 3 5 7 9 </a:t>
            </a:r>
            <a:r>
              <a:rPr lang="zh-CN" altLang="en-US">
                <a:solidFill>
                  <a:schemeClr val="bg1"/>
                </a:solidFill>
              </a:rPr>
              <a:t>和 </a:t>
            </a:r>
            <a:r>
              <a:rPr lang="en-US" altLang="zh-CN">
                <a:solidFill>
                  <a:schemeClr val="bg1"/>
                </a:solidFill>
              </a:rPr>
              <a:t>9 6 3 0</a:t>
            </a:r>
            <a:endParaRPr lang="en-US" altLang="zh-CN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743200" y="538932"/>
            <a:ext cx="1856096" cy="333375"/>
          </a:xfrm>
        </p:spPr>
        <p:txBody>
          <a:bodyPr/>
          <a:lstStyle/>
          <a:p>
            <a:r>
              <a:rPr lang="zh-CN" altLang="en-US" dirty="0"/>
              <a:t>语法糖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918210" y="495844"/>
            <a:ext cx="1549400" cy="419100"/>
          </a:xfrm>
        </p:spPr>
        <p:txBody>
          <a:bodyPr/>
          <a:lstStyle/>
          <a:p>
            <a:r>
              <a:rPr lang="en-US" altLang="zh-CN" dirty="0"/>
              <a:t>Kotlin</a:t>
            </a:r>
            <a:r>
              <a:rPr lang="zh-CN" altLang="en-US" dirty="0"/>
              <a:t>语法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320675" y="1243965"/>
            <a:ext cx="4902835" cy="36309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00B050"/>
                </a:solidFill>
              </a:rPr>
              <a:t>list.filter()/map()</a:t>
            </a:r>
            <a:endParaRPr lang="en-US" altLang="zh-CN" sz="3200">
              <a:solidFill>
                <a:srgbClr val="00B050"/>
              </a:solidFill>
            </a:endParaRPr>
          </a:p>
          <a:p>
            <a:r>
              <a:rPr lang="zh-CN" altLang="en-US" sz="2000">
                <a:solidFill>
                  <a:srgbClr val="FFFF00"/>
                </a:solidFill>
              </a:rPr>
              <a:t>fun </a:t>
            </a:r>
            <a:r>
              <a:rPr lang="zh-CN" altLang="en-US" sz="2000">
                <a:solidFill>
                  <a:schemeClr val="bg1"/>
                </a:solidFill>
              </a:rPr>
              <a:t>main(args: Array&lt;String&gt;) {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</a:t>
            </a:r>
            <a:r>
              <a:rPr lang="zh-CN" altLang="en-US" sz="2000">
                <a:solidFill>
                  <a:srgbClr val="FFFF00"/>
                </a:solidFill>
              </a:rPr>
              <a:t> val</a:t>
            </a:r>
            <a:r>
              <a:rPr lang="zh-CN" altLang="en-US" sz="2000">
                <a:solidFill>
                  <a:schemeClr val="bg1"/>
                </a:solidFill>
              </a:rPr>
              <a:t> fruits = listOf("banana",     "avocado", "apple", "kiwi")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fruits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  .filter { it.startsWith("a") 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  .sortedBy { it 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  .map { it.toUpperCase() 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              .forEach { println(it) 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}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输出结果：</a:t>
            </a:r>
            <a:r>
              <a:rPr lang="en-US" altLang="zh-CN">
                <a:solidFill>
                  <a:schemeClr val="bg1"/>
                </a:solidFill>
              </a:rPr>
              <a:t>AVOCADO APPLE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12790" y="1243965"/>
            <a:ext cx="6532245" cy="54463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00B050"/>
                </a:solidFill>
              </a:rPr>
              <a:t>if not null(and else)/if null</a:t>
            </a:r>
            <a:endParaRPr lang="en-US" altLang="zh-CN" sz="3200">
              <a:solidFill>
                <a:srgbClr val="00B050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val files = File("Test").listFiles()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println(files?.size) </a:t>
            </a:r>
            <a:r>
              <a:rPr lang="zh-CN" altLang="en-US" sz="2400">
                <a:solidFill>
                  <a:schemeClr val="bg1"/>
                </a:solidFill>
                <a:sym typeface="+mn-ea"/>
              </a:rPr>
              <a:t> 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//if not null</a:t>
            </a:r>
            <a:endParaRPr lang="zh-CN" altLang="en-US" sz="2400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println(files?.size ?: "empty")  </a:t>
            </a:r>
            <a:r>
              <a:rPr lang="en-US" altLang="zh-CN" sz="2400">
                <a:solidFill>
                  <a:schemeClr val="bg1"/>
                </a:solidFill>
                <a:sym typeface="+mn-ea"/>
              </a:rPr>
              <a:t>//if not null and else</a:t>
            </a:r>
            <a:endParaRPr lang="zh-CN" altLang="en-US" sz="2400">
              <a:solidFill>
                <a:schemeClr val="bg1"/>
              </a:solidFill>
            </a:endParaRPr>
          </a:p>
          <a:p>
            <a:endParaRPr lang="zh-CN" altLang="en-US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//if null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val data = ……</a:t>
            </a:r>
            <a:endParaRPr lang="zh-CN" altLang="en-US" sz="2400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val email = data["email"] ?: </a:t>
            </a:r>
            <a:r>
              <a:rPr lang="zh-CN" altLang="en-US" sz="2400">
                <a:solidFill>
                  <a:srgbClr val="FFFF00"/>
                </a:solidFill>
              </a:rPr>
              <a:t>throw </a:t>
            </a:r>
            <a:r>
              <a:rPr lang="zh-CN" altLang="en-US" sz="2400">
                <a:solidFill>
                  <a:schemeClr val="bg1"/>
                </a:solidFill>
              </a:rPr>
              <a:t>IllegalStateException("Email is missing!")</a:t>
            </a:r>
            <a:endParaRPr lang="zh-CN" altLang="en-US" sz="2400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 </a:t>
            </a:r>
            <a:endParaRPr lang="zh-CN" altLang="en-US" sz="2400">
              <a:solidFill>
                <a:schemeClr val="bg1"/>
              </a:solidFill>
            </a:endParaRPr>
          </a:p>
          <a:p>
            <a:r>
              <a:rPr lang="en-US" altLang="zh-CN" sz="2000">
                <a:solidFill>
                  <a:schemeClr val="bg1"/>
                </a:solidFill>
              </a:rPr>
              <a:t>// if not null </a:t>
            </a:r>
            <a:r>
              <a:rPr lang="zh-CN" altLang="en-US" sz="2000">
                <a:solidFill>
                  <a:schemeClr val="bg1"/>
                </a:solidFill>
              </a:rPr>
              <a:t>执行代码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val data = ……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zh-CN" altLang="en-US" sz="2000">
                <a:solidFill>
                  <a:schemeClr val="bg1"/>
                </a:solidFill>
              </a:rPr>
              <a:t>data?.</a:t>
            </a:r>
            <a:r>
              <a:rPr lang="zh-CN" altLang="en-US" sz="2000">
                <a:solidFill>
                  <a:srgbClr val="FFFF00"/>
                </a:solidFill>
              </a:rPr>
              <a:t>let {</a:t>
            </a:r>
            <a:endParaRPr lang="zh-CN" altLang="en-US" sz="2000">
              <a:solidFill>
                <a:srgbClr val="FFFF00"/>
              </a:solidFill>
            </a:endParaRPr>
          </a:p>
          <a:p>
            <a:r>
              <a:rPr lang="zh-CN" altLang="en-US" sz="2000">
                <a:solidFill>
                  <a:srgbClr val="FFFF00"/>
                </a:solidFill>
              </a:rPr>
              <a:t>…… // 代码会执行到此处, 假如data不为null</a:t>
            </a:r>
            <a:endParaRPr lang="zh-CN" altLang="en-US" sz="2000">
              <a:solidFill>
                <a:srgbClr val="FFFF00"/>
              </a:solidFill>
            </a:endParaRPr>
          </a:p>
          <a:p>
            <a:r>
              <a:rPr lang="zh-CN" altLang="en-US" sz="2000">
                <a:solidFill>
                  <a:srgbClr val="FFFF00"/>
                </a:solidFill>
              </a:rPr>
              <a:t>}</a:t>
            </a:r>
            <a:endParaRPr lang="zh-CN" altLang="en-US" sz="2000">
              <a:solidFill>
                <a:srgbClr val="FFFF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3926</Words>
  <Application>WPS 演示</Application>
  <PresentationFormat>宽屏</PresentationFormat>
  <Paragraphs>264</Paragraphs>
  <Slides>16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Segoe UI Light</vt:lpstr>
      <vt:lpstr>Segoe UI</vt:lpstr>
      <vt:lpstr>Calibri</vt:lpstr>
      <vt:lpstr>Century Gothic</vt:lpstr>
      <vt:lpstr>Calibri</vt:lpstr>
      <vt:lpstr>Levenim MT</vt:lpstr>
      <vt:lpstr>华文细黑</vt:lpstr>
      <vt:lpstr>Century Gothic</vt:lpstr>
      <vt:lpstr>方正粗宋简体</vt:lpstr>
      <vt:lpstr>Wingdings</vt:lpstr>
      <vt:lpstr>黑体</vt:lpstr>
      <vt:lpstr>1_Office 主题</vt:lpstr>
      <vt:lpstr>FoxitReaderPlus.Document</vt:lpstr>
      <vt:lpstr>FoxitReaderPlus.Document</vt:lpstr>
      <vt:lpstr>PowerPoint 演示文稿</vt:lpstr>
      <vt:lpstr>研究概述</vt:lpstr>
      <vt:lpstr>PowerPoint 演示文稿</vt:lpstr>
      <vt:lpstr>PowerPoint 演示文稿</vt:lpstr>
      <vt:lpstr>方法工具</vt:lpstr>
      <vt:lpstr>PowerPoint 演示文稿</vt:lpstr>
      <vt:lpstr>PowerPoint 演示文稿</vt:lpstr>
      <vt:lpstr>PowerPoint 演示文稿</vt:lpstr>
      <vt:lpstr>PowerPoint 演示文稿</vt:lpstr>
      <vt:lpstr>研究过程</vt:lpstr>
      <vt:lpstr>PowerPoint 演示文稿</vt:lpstr>
      <vt:lpstr>PowerPoint 演示文稿</vt:lpstr>
      <vt:lpstr>PowerPoint 演示文稿</vt:lpstr>
      <vt:lpstr>研究结论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Administrator</cp:lastModifiedBy>
  <cp:revision>35</cp:revision>
  <dcterms:created xsi:type="dcterms:W3CDTF">2015-07-23T02:26:00Z</dcterms:created>
  <dcterms:modified xsi:type="dcterms:W3CDTF">2017-06-15T08:40:49Z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